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31" r:id="rId5"/>
  </p:sldMasterIdLst>
  <p:notesMasterIdLst>
    <p:notesMasterId r:id="rId21"/>
  </p:notesMasterIdLst>
  <p:handoutMasterIdLst>
    <p:handoutMasterId r:id="rId22"/>
  </p:handoutMasterIdLst>
  <p:sldIdLst>
    <p:sldId id="522" r:id="rId6"/>
    <p:sldId id="5692" r:id="rId7"/>
    <p:sldId id="5365" r:id="rId8"/>
    <p:sldId id="5693" r:id="rId9"/>
    <p:sldId id="5697" r:id="rId10"/>
    <p:sldId id="5698" r:id="rId11"/>
    <p:sldId id="5705" r:id="rId12"/>
    <p:sldId id="5694" r:id="rId13"/>
    <p:sldId id="5699" r:id="rId14"/>
    <p:sldId id="5700" r:id="rId15"/>
    <p:sldId id="5703" r:id="rId16"/>
    <p:sldId id="5704" r:id="rId17"/>
    <p:sldId id="5706" r:id="rId18"/>
    <p:sldId id="5702" r:id="rId19"/>
    <p:sldId id="5701" r:id="rId20"/>
  </p:sldIdLst>
  <p:sldSz cx="12192000" cy="6858000"/>
  <p:notesSz cx="6797675" cy="9926638"/>
  <p:custDataLst>
    <p:tags r:id="rId2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CD6AE-7EEB-4A53-85E2-0A8FA4D8B673}">
          <p14:sldIdLst>
            <p14:sldId id="522"/>
            <p14:sldId id="5692"/>
            <p14:sldId id="5365"/>
            <p14:sldId id="5693"/>
            <p14:sldId id="5697"/>
            <p14:sldId id="5698"/>
            <p14:sldId id="5705"/>
            <p14:sldId id="5694"/>
            <p14:sldId id="5699"/>
            <p14:sldId id="5700"/>
            <p14:sldId id="5703"/>
            <p14:sldId id="5704"/>
            <p14:sldId id="5706"/>
            <p14:sldId id="5702"/>
            <p14:sldId id="57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CA"/>
    <a:srgbClr val="80A44B"/>
    <a:srgbClr val="CBD1D4"/>
    <a:srgbClr val="4E6899"/>
    <a:srgbClr val="86405C"/>
    <a:srgbClr val="6B9D4A"/>
    <a:srgbClr val="EECB36"/>
    <a:srgbClr val="D0553A"/>
    <a:srgbClr val="6095F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FD74-8E91-4FA7-A615-C7B8B3BCB965}" v="14" dt="2024-03-05T15:07:34.2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8" autoAdjust="0"/>
  </p:normalViewPr>
  <p:slideViewPr>
    <p:cSldViewPr snapToGrid="0">
      <p:cViewPr varScale="1">
        <p:scale>
          <a:sx n="91" d="100"/>
          <a:sy n="91" d="100"/>
        </p:scale>
        <p:origin x="1314"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Ehlers" userId="4fd2640c-ca70-4caa-9093-515fea07faaf" providerId="ADAL" clId="{3D61FD74-8E91-4FA7-A615-C7B8B3BCB965}"/>
    <pc:docChg chg="custSel addSld modSld">
      <pc:chgData name="Philip Ehlers" userId="4fd2640c-ca70-4caa-9093-515fea07faaf" providerId="ADAL" clId="{3D61FD74-8E91-4FA7-A615-C7B8B3BCB965}" dt="2024-03-05T15:07:34.296" v="45" actId="1076"/>
      <pc:docMkLst>
        <pc:docMk/>
      </pc:docMkLst>
      <pc:sldChg chg="addSp delSp modSp">
        <pc:chgData name="Philip Ehlers" userId="4fd2640c-ca70-4caa-9093-515fea07faaf" providerId="ADAL" clId="{3D61FD74-8E91-4FA7-A615-C7B8B3BCB965}" dt="2024-02-21T17:18:26.225" v="27" actId="478"/>
        <pc:sldMkLst>
          <pc:docMk/>
          <pc:sldMk cId="4015238678" sldId="5611"/>
        </pc:sldMkLst>
        <pc:picChg chg="add del mod">
          <ac:chgData name="Philip Ehlers" userId="4fd2640c-ca70-4caa-9093-515fea07faaf" providerId="ADAL" clId="{3D61FD74-8E91-4FA7-A615-C7B8B3BCB965}" dt="2024-02-21T17:18:26.225" v="27" actId="478"/>
          <ac:picMkLst>
            <pc:docMk/>
            <pc:sldMk cId="4015238678" sldId="5611"/>
            <ac:picMk id="1026" creationId="{BF516B3F-5D7F-DB32-E4F5-843EF8244523}"/>
          </ac:picMkLst>
        </pc:picChg>
      </pc:sldChg>
      <pc:sldChg chg="addSp delSp modSp mod">
        <pc:chgData name="Philip Ehlers" userId="4fd2640c-ca70-4caa-9093-515fea07faaf" providerId="ADAL" clId="{3D61FD74-8E91-4FA7-A615-C7B8B3BCB965}" dt="2024-03-05T15:07:34.296" v="45" actId="1076"/>
        <pc:sldMkLst>
          <pc:docMk/>
          <pc:sldMk cId="2844886500" sldId="5612"/>
        </pc:sldMkLst>
        <pc:picChg chg="add del">
          <ac:chgData name="Philip Ehlers" userId="4fd2640c-ca70-4caa-9093-515fea07faaf" providerId="ADAL" clId="{3D61FD74-8E91-4FA7-A615-C7B8B3BCB965}" dt="2024-02-21T17:30:51.442" v="38" actId="478"/>
          <ac:picMkLst>
            <pc:docMk/>
            <pc:sldMk cId="2844886500" sldId="5612"/>
            <ac:picMk id="10" creationId="{8EF94313-4EB8-0435-6C7D-8F7A599FF7E8}"/>
          </ac:picMkLst>
        </pc:picChg>
        <pc:picChg chg="add del mod">
          <ac:chgData name="Philip Ehlers" userId="4fd2640c-ca70-4caa-9093-515fea07faaf" providerId="ADAL" clId="{3D61FD74-8E91-4FA7-A615-C7B8B3BCB965}" dt="2024-02-21T17:30:50.177" v="37" actId="478"/>
          <ac:picMkLst>
            <pc:docMk/>
            <pc:sldMk cId="2844886500" sldId="5612"/>
            <ac:picMk id="32" creationId="{F4493CD8-62D4-85F8-4F05-B05688C94F33}"/>
          </ac:picMkLst>
        </pc:picChg>
        <pc:picChg chg="add mod">
          <ac:chgData name="Philip Ehlers" userId="4fd2640c-ca70-4caa-9093-515fea07faaf" providerId="ADAL" clId="{3D61FD74-8E91-4FA7-A615-C7B8B3BCB965}" dt="2024-03-05T15:07:34.296" v="45" actId="1076"/>
          <ac:picMkLst>
            <pc:docMk/>
            <pc:sldMk cId="2844886500" sldId="5612"/>
            <ac:picMk id="2050" creationId="{C4D1CB13-036C-E83A-3955-59FE5334743E}"/>
          </ac:picMkLst>
        </pc:picChg>
      </pc:sldChg>
      <pc:sldChg chg="addSp delSp modSp mod">
        <pc:chgData name="Philip Ehlers" userId="4fd2640c-ca70-4caa-9093-515fea07faaf" providerId="ADAL" clId="{3D61FD74-8E91-4FA7-A615-C7B8B3BCB965}" dt="2024-03-05T15:05:31.875" v="43" actId="478"/>
        <pc:sldMkLst>
          <pc:docMk/>
          <pc:sldMk cId="847096907" sldId="5613"/>
        </pc:sldMkLst>
        <pc:spChg chg="add del mod">
          <ac:chgData name="Philip Ehlers" userId="4fd2640c-ca70-4caa-9093-515fea07faaf" providerId="ADAL" clId="{3D61FD74-8E91-4FA7-A615-C7B8B3BCB965}" dt="2024-03-05T15:05:31.875" v="43" actId="478"/>
          <ac:spMkLst>
            <pc:docMk/>
            <pc:sldMk cId="847096907" sldId="5613"/>
            <ac:spMk id="7" creationId="{B35EC927-07A6-4DD0-412A-4C023A64990C}"/>
          </ac:spMkLst>
        </pc:spChg>
      </pc:sldChg>
      <pc:sldChg chg="modSp add mod">
        <pc:chgData name="Philip Ehlers" userId="4fd2640c-ca70-4caa-9093-515fea07faaf" providerId="ADAL" clId="{3D61FD74-8E91-4FA7-A615-C7B8B3BCB965}" dt="2024-02-21T17:34:12.932" v="41" actId="1076"/>
        <pc:sldMkLst>
          <pc:docMk/>
          <pc:sldMk cId="640505491" sldId="5614"/>
        </pc:sldMkLst>
        <pc:picChg chg="mod">
          <ac:chgData name="Philip Ehlers" userId="4fd2640c-ca70-4caa-9093-515fea07faaf" providerId="ADAL" clId="{3D61FD74-8E91-4FA7-A615-C7B8B3BCB965}" dt="2024-02-21T17:34:12.932" v="41" actId="1076"/>
          <ac:picMkLst>
            <pc:docMk/>
            <pc:sldMk cId="640505491" sldId="5614"/>
            <ac:picMk id="10" creationId="{71D7AFF3-58FA-3341-8483-273CA5D2C0FF}"/>
          </ac:picMkLst>
        </pc:picChg>
        <pc:picChg chg="mod">
          <ac:chgData name="Philip Ehlers" userId="4fd2640c-ca70-4caa-9093-515fea07faaf" providerId="ADAL" clId="{3D61FD74-8E91-4FA7-A615-C7B8B3BCB965}" dt="2024-02-21T17:34:05.116" v="39" actId="14100"/>
          <ac:picMkLst>
            <pc:docMk/>
            <pc:sldMk cId="640505491" sldId="5614"/>
            <ac:picMk id="32" creationId="{64427F02-16C3-C778-B9AE-EDF083C574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19.08.2024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19.08.2024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776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b="0" i="0" dirty="0">
                <a:solidFill>
                  <a:srgbClr val="3B4045"/>
                </a:solidFill>
                <a:effectLst/>
                <a:highlight>
                  <a:srgbClr val="FFFFFF"/>
                </a:highlight>
                <a:latin typeface="-apple-system"/>
              </a:rPr>
              <a:t>The POST method is used to request that the origin server accept the entity enclosed in the request as a new subordinate of the resource identified by the Request-URI in the Request-Line.</a:t>
            </a:r>
          </a:p>
          <a:p>
            <a:r>
              <a:rPr lang="en-US" b="0" i="0" dirty="0">
                <a:solidFill>
                  <a:srgbClr val="3B4045"/>
                </a:solidFill>
                <a:effectLst/>
                <a:highlight>
                  <a:srgbClr val="FFFFFF"/>
                </a:highlight>
                <a:latin typeface="-apple-system"/>
              </a:rPr>
              <a:t>The PUT method requests that the enclosed entity be stored under the supplied Request-URI. If the Request-URI refers to an already existing resource, the enclosed entity SHOULD be considered as a modified version of the one residing on the origin server. If the Request-URI does not point to an existing resource, and that URI is capable of being defined as a new resource by the requesting user agent, the origin server can create the resource with that URI.</a:t>
            </a: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718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Stateless – the server cannot take advantage of previously stored context</a:t>
            </a:r>
          </a:p>
          <a:p>
            <a:r>
              <a:rPr lang="en-US" dirty="0"/>
              <a:t>Cacheable – A client can cache server responses for future requests, but the info might be outdated.</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Layered System – </a:t>
            </a:r>
            <a:r>
              <a:rPr lang="en-US" sz="1200" dirty="0"/>
              <a:t>Each component cannot see beyond the layer it is interacting with</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Code on Demand – Code can be executed in the form of applets or script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04386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4982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3001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06680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We do have one out-of-the-box IoT solution with the communicator app</a:t>
            </a:r>
          </a:p>
          <a:p>
            <a:r>
              <a:rPr lang="en-US" dirty="0"/>
              <a:t>ADS discussion</a:t>
            </a:r>
          </a:p>
          <a:p>
            <a:r>
              <a:rPr lang="en-US" dirty="0"/>
              <a:t>JSON serialization discussion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999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846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939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4526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algn="l"/>
            <a:r>
              <a:rPr lang="en-US" b="1" i="0" dirty="0">
                <a:solidFill>
                  <a:srgbClr val="000000"/>
                </a:solidFill>
                <a:effectLst/>
                <a:highlight>
                  <a:srgbClr val="FFFFFF"/>
                </a:highlight>
                <a:latin typeface="Arial" panose="020B0604020202020204" pitchFamily="34" charset="0"/>
              </a:rPr>
              <a:t>QoS level 0</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receiver does not acknowledge receipt. The message is not sent a second time.</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1</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at least once, although the message may arrive more than once. The sender stores the message internally until it has received an acknowledgment from the receiver in the form of a PUBACK message. If the PUBACK message fails to arrive within a certain time, the message is resent.</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2</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no more than once. On the MQTT side this is realized through a handshake mechanism. QoS level 2 is the most secure level (from a message transfer perspective), but also the slowest. When a receiver receives a message with QoS level 2, it acknowledges the message with a PUBREC. The sender of the message remembers it internally until it has received a PUBCOMP. This additional handshake (compared with QoS 1) is important for avoiding duplicate transfer of the message. Once the sender of the message receives a PUBREC, it can discard the initial publish information, since it knows that the message was received once by the receiver. In other words, it remembers the PUBREC internally and sends a PUBREL. Once the receiver has received a PUBREL, it can discard the previously remembered states and respond with a PUBCOMP, and vice versa. Whenever a packet is lost, the respective communication device is responsible for resending the last message after a certain time.</a:t>
            </a:r>
          </a:p>
          <a:p>
            <a:pPr algn="l"/>
            <a:endParaRPr lang="en-US" b="0" i="0" dirty="0">
              <a:solidFill>
                <a:srgbClr val="000000"/>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5649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467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986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Enterprise Resource Planning, content management system, point of sale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10</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95108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28"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29" r:id="rId24"/>
    <p:sldLayoutId id="2147483854" r:id="rId25"/>
    <p:sldLayoutId id="2147483855" r:id="rId26"/>
    <p:sldLayoutId id="2147483856"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70.svg"/><Relationship Id="rId12" Type="http://schemas.openxmlformats.org/officeDocument/2006/relationships/image" Target="../media/image103.sv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69.png"/><Relationship Id="rId11" Type="http://schemas.openxmlformats.org/officeDocument/2006/relationships/image" Target="../media/image102.png"/><Relationship Id="rId5" Type="http://schemas.openxmlformats.org/officeDocument/2006/relationships/image" Target="../media/image85.svg"/><Relationship Id="rId10" Type="http://schemas.openxmlformats.org/officeDocument/2006/relationships/image" Target="../media/image101.svg"/><Relationship Id="rId4" Type="http://schemas.openxmlformats.org/officeDocument/2006/relationships/image" Target="../media/image75.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0.png"/><Relationship Id="rId21" Type="http://schemas.openxmlformats.org/officeDocument/2006/relationships/image" Target="../media/image25.jpeg"/><Relationship Id="rId34"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microsoft.com/office/2007/relationships/hdphoto" Target="../media/hdphoto2.wdp"/><Relationship Id="rId38" Type="http://schemas.openxmlformats.org/officeDocument/2006/relationships/image" Target="../media/image39.jpeg"/><Relationship Id="rId2" Type="http://schemas.openxmlformats.org/officeDocument/2006/relationships/slideLayout" Target="../slideLayouts/slideLayout50.xml"/><Relationship Id="rId16" Type="http://schemas.openxmlformats.org/officeDocument/2006/relationships/image" Target="../media/image20.png"/><Relationship Id="rId20" Type="http://schemas.openxmlformats.org/officeDocument/2006/relationships/image" Target="../media/image24.jpe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5.png"/><Relationship Id="rId37" Type="http://schemas.microsoft.com/office/2007/relationships/hdphoto" Target="../media/hdphoto3.wdp"/><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3.png"/><Relationship Id="rId35" Type="http://schemas.openxmlformats.org/officeDocument/2006/relationships/image" Target="../media/image37.png"/><Relationship Id="rId8" Type="http://schemas.openxmlformats.org/officeDocument/2006/relationships/image" Target="../media/image12.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4.svg"/><Relationship Id="rId1" Type="http://schemas.openxmlformats.org/officeDocument/2006/relationships/slideLayout" Target="../slideLayouts/slideLayout3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image" Target="../media/image81.png"/><Relationship Id="rId21" Type="http://schemas.openxmlformats.org/officeDocument/2006/relationships/image" Target="../media/image95.svg"/><Relationship Id="rId7" Type="http://schemas.openxmlformats.org/officeDocument/2006/relationships/image" Target="../media/image75.pn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7.svg"/><Relationship Id="rId2" Type="http://schemas.openxmlformats.org/officeDocument/2006/relationships/notesSlide" Target="../notesSlides/notesSlide7.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34.xml"/><Relationship Id="rId6" Type="http://schemas.openxmlformats.org/officeDocument/2006/relationships/image" Target="../media/image84.svg"/><Relationship Id="rId11" Type="http://schemas.openxmlformats.org/officeDocument/2006/relationships/image" Target="../media/image66.svg"/><Relationship Id="rId24" Type="http://schemas.openxmlformats.org/officeDocument/2006/relationships/image" Target="../media/image96.png"/><Relationship Id="rId5" Type="http://schemas.openxmlformats.org/officeDocument/2006/relationships/image" Target="../media/image83.png"/><Relationship Id="rId15" Type="http://schemas.openxmlformats.org/officeDocument/2006/relationships/image" Target="../media/image89.svg"/><Relationship Id="rId23" Type="http://schemas.openxmlformats.org/officeDocument/2006/relationships/image" Target="../media/image72.svg"/><Relationship Id="rId10" Type="http://schemas.openxmlformats.org/officeDocument/2006/relationships/image" Target="../media/image65.png"/><Relationship Id="rId19" Type="http://schemas.openxmlformats.org/officeDocument/2006/relationships/image" Target="../media/image93.svg"/><Relationship Id="rId4" Type="http://schemas.openxmlformats.org/officeDocument/2006/relationships/image" Target="../media/image82.svg"/><Relationship Id="rId9" Type="http://schemas.openxmlformats.org/officeDocument/2006/relationships/image" Target="../media/image76.svg"/><Relationship Id="rId14" Type="http://schemas.openxmlformats.org/officeDocument/2006/relationships/image" Target="../media/image88.png"/><Relationship Id="rId22" Type="http://schemas.openxmlformats.org/officeDocument/2006/relationships/image" Target="../media/image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82A6D-513D-594E-896B-3C20D81C2E96}"/>
              </a:ext>
            </a:extLst>
          </p:cNvPr>
          <p:cNvSpPr/>
          <p:nvPr/>
        </p:nvSpPr>
        <p:spPr>
          <a:xfrm>
            <a:off x="6096000" y="0"/>
            <a:ext cx="6096000" cy="6858000"/>
          </a:xfrm>
          <a:prstGeom prst="rect">
            <a:avLst/>
          </a:prstGeom>
          <a:solidFill>
            <a:srgbClr val="B0BCCA"/>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 name="Title 3">
            <a:extLst>
              <a:ext uri="{FF2B5EF4-FFF2-40B4-BE49-F238E27FC236}">
                <a16:creationId xmlns:a16="http://schemas.microsoft.com/office/drawing/2014/main" id="{BF4E1CCD-ECD7-4A46-AB61-C5F02F70D912}"/>
              </a:ext>
            </a:extLst>
          </p:cNvPr>
          <p:cNvSpPr>
            <a:spLocks noGrp="1"/>
          </p:cNvSpPr>
          <p:nvPr>
            <p:ph type="title"/>
          </p:nvPr>
        </p:nvSpPr>
        <p:spPr/>
        <p:txBody>
          <a:bodyPr/>
          <a:lstStyle/>
          <a:p>
            <a:r>
              <a:rPr lang="de-DE" dirty="0">
                <a:latin typeface="Arial"/>
                <a:cs typeface="Arial"/>
              </a:rPr>
              <a:t>TwinCAT Connectivity</a:t>
            </a:r>
            <a:endParaRPr lang="en-US" noProof="0" dirty="0"/>
          </a:p>
        </p:txBody>
      </p:sp>
      <p:sp>
        <p:nvSpPr>
          <p:cNvPr id="5" name="Subtitle 4">
            <a:extLst>
              <a:ext uri="{FF2B5EF4-FFF2-40B4-BE49-F238E27FC236}">
                <a16:creationId xmlns:a16="http://schemas.microsoft.com/office/drawing/2014/main" id="{397FBD1E-3435-66A1-38C7-3DC61E4747A8}"/>
              </a:ext>
            </a:extLst>
          </p:cNvPr>
          <p:cNvSpPr>
            <a:spLocks noGrp="1"/>
          </p:cNvSpPr>
          <p:nvPr>
            <p:ph type="subTitle" idx="1"/>
          </p:nvPr>
        </p:nvSpPr>
        <p:spPr/>
        <p:txBody>
          <a:bodyPr/>
          <a:lstStyle/>
          <a:p>
            <a:endParaRPr lang="en-US"/>
          </a:p>
        </p:txBody>
      </p:sp>
      <p:pic>
        <p:nvPicPr>
          <p:cNvPr id="8" name="Picture 10">
            <a:extLst>
              <a:ext uri="{FF2B5EF4-FFF2-40B4-BE49-F238E27FC236}">
                <a16:creationId xmlns:a16="http://schemas.microsoft.com/office/drawing/2014/main" id="{E5A21F1F-46FD-4F13-0BFC-EA9F71965DF0}"/>
              </a:ext>
            </a:extLst>
          </p:cNvPr>
          <p:cNvPicPr>
            <a:picLocks noChangeAspect="1"/>
          </p:cNvPicPr>
          <p:nvPr/>
        </p:nvPicPr>
        <p:blipFill>
          <a:blip r:embed="rId2"/>
          <a:stretch>
            <a:fillRect/>
          </a:stretch>
        </p:blipFill>
        <p:spPr>
          <a:xfrm>
            <a:off x="4857260" y="937457"/>
            <a:ext cx="8439691" cy="5207563"/>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pPr marL="360362" lvl="1" indent="0">
              <a:buNone/>
            </a:pPr>
            <a:endParaRPr lang="en-US" sz="1600" dirty="0"/>
          </a:p>
          <a:p>
            <a:r>
              <a:rPr lang="en-US" sz="1600" dirty="0"/>
              <a:t>Tons of technology relies on HTTP, not just websites:</a:t>
            </a:r>
          </a:p>
          <a:p>
            <a:pPr lvl="1"/>
            <a:r>
              <a:rPr lang="en-US" sz="1600" dirty="0"/>
              <a:t>Native apps, mobile apps</a:t>
            </a:r>
          </a:p>
          <a:p>
            <a:pPr lvl="1"/>
            <a:r>
              <a:rPr lang="en-US" sz="1600" dirty="0"/>
              <a:t>Package Managers</a:t>
            </a:r>
          </a:p>
          <a:p>
            <a:pPr lvl="1"/>
            <a:r>
              <a:rPr lang="en-US" sz="1600" dirty="0"/>
              <a:t>Commercial systems; ERP, CMS, POS, etc.</a:t>
            </a:r>
          </a:p>
          <a:p>
            <a:pPr lvl="1"/>
            <a:r>
              <a:rPr lang="en-US" sz="1600" dirty="0"/>
              <a:t>SaaS, PaaS systems</a:t>
            </a:r>
          </a:p>
          <a:p>
            <a:r>
              <a:rPr lang="en-US" sz="1600" dirty="0"/>
              <a:t>Very mature and comprehensive ecosystem of tooling</a:t>
            </a:r>
          </a:p>
          <a:p>
            <a:pPr lvl="1"/>
            <a:r>
              <a:rPr lang="en-US" sz="1600" dirty="0"/>
              <a:t>Development tools, libraries</a:t>
            </a:r>
          </a:p>
          <a:p>
            <a:pPr lvl="1"/>
            <a:r>
              <a:rPr lang="en-US" sz="1600" dirty="0"/>
              <a:t>Security, access control, encryption</a:t>
            </a:r>
          </a:p>
        </p:txBody>
      </p:sp>
    </p:spTree>
    <p:extLst>
      <p:ext uri="{BB962C8B-B14F-4D97-AF65-F5344CB8AC3E}">
        <p14:creationId xmlns:p14="http://schemas.microsoft.com/office/powerpoint/2010/main" val="2209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endParaRPr lang="en-US" sz="1600" dirty="0"/>
          </a:p>
          <a:p>
            <a:endParaRPr lang="en-US" sz="1600" dirty="0"/>
          </a:p>
          <a:p>
            <a:r>
              <a:rPr lang="en-US" sz="1600" dirty="0"/>
              <a:t>The most common HTTP methods are GET, POST, and PUT</a:t>
            </a:r>
          </a:p>
          <a:p>
            <a:pPr lvl="1"/>
            <a:r>
              <a:rPr lang="en-US" sz="1600" dirty="0"/>
              <a:t>GET – Requests a resource from the server</a:t>
            </a:r>
          </a:p>
          <a:p>
            <a:pPr lvl="1"/>
            <a:r>
              <a:rPr lang="en-US" sz="1600" dirty="0"/>
              <a:t>POST – Transfers data to the server</a:t>
            </a:r>
          </a:p>
          <a:p>
            <a:pPr lvl="1"/>
            <a:r>
              <a:rPr lang="en-US" sz="1600" dirty="0"/>
              <a:t>PUT – Replaces or creates a resource on the server with the request payload</a:t>
            </a:r>
          </a:p>
        </p:txBody>
      </p:sp>
    </p:spTree>
    <p:extLst>
      <p:ext uri="{BB962C8B-B14F-4D97-AF65-F5344CB8AC3E}">
        <p14:creationId xmlns:p14="http://schemas.microsoft.com/office/powerpoint/2010/main" val="336599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endParaRPr lang="en-US" sz="1600" dirty="0"/>
          </a:p>
          <a:p>
            <a:r>
              <a:rPr lang="en-US" sz="1600" dirty="0"/>
              <a:t>RESTful APIs follow 6 guiding principles</a:t>
            </a:r>
          </a:p>
          <a:p>
            <a:pPr lvl="1"/>
            <a:r>
              <a:rPr lang="en-US" sz="1600" dirty="0"/>
              <a:t>Uniform Interface – Must be usable from different endpoints in a consistent manner</a:t>
            </a:r>
          </a:p>
          <a:p>
            <a:pPr lvl="1"/>
            <a:r>
              <a:rPr lang="en-US" sz="1600" dirty="0"/>
              <a:t>Client-Server – User interface and data concerns are independent</a:t>
            </a:r>
          </a:p>
          <a:p>
            <a:pPr lvl="1"/>
            <a:r>
              <a:rPr lang="en-US" sz="1600" dirty="0"/>
              <a:t>Stateless – Every client request must contain all information needed to process it</a:t>
            </a:r>
          </a:p>
          <a:p>
            <a:pPr lvl="1"/>
            <a:r>
              <a:rPr lang="en-US" sz="1600" dirty="0"/>
              <a:t>Cacheable – Responses are labeled as cacheable or non-cacheable</a:t>
            </a:r>
          </a:p>
          <a:p>
            <a:pPr lvl="1"/>
            <a:r>
              <a:rPr lang="en-US" sz="1600" dirty="0"/>
              <a:t>Layered System – Multilayered and hierarchical</a:t>
            </a:r>
          </a:p>
          <a:p>
            <a:pPr lvl="1"/>
            <a:r>
              <a:rPr lang="en-US" sz="1600" dirty="0"/>
              <a:t>Code on Demand (Optional) – Client functionality can be extended by downloading code</a:t>
            </a:r>
          </a:p>
          <a:p>
            <a:pPr lvl="1"/>
            <a:endParaRPr lang="en-US" sz="1600" dirty="0"/>
          </a:p>
          <a:p>
            <a:pPr marL="360362" lvl="1" indent="0">
              <a:buNone/>
            </a:pPr>
            <a:endParaRPr lang="en-US" sz="1600" dirty="0"/>
          </a:p>
        </p:txBody>
      </p:sp>
    </p:spTree>
    <p:extLst>
      <p:ext uri="{BB962C8B-B14F-4D97-AF65-F5344CB8AC3E}">
        <p14:creationId xmlns:p14="http://schemas.microsoft.com/office/powerpoint/2010/main" val="273660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Query Parameters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pPr lvl="1"/>
            <a:endParaRPr lang="en-US" sz="1600" dirty="0"/>
          </a:p>
          <a:p>
            <a:pPr marL="360362" lvl="1" indent="0">
              <a:buNone/>
            </a:pPr>
            <a:r>
              <a:rPr lang="en-US" sz="1800" dirty="0">
                <a:solidFill>
                  <a:srgbClr val="000000"/>
                </a:solidFill>
                <a:highlight>
                  <a:srgbClr val="FFFFFF"/>
                </a:highlight>
                <a:latin typeface="Arial" panose="020B0604020202020204" pitchFamily="34" charset="0"/>
              </a:rPr>
              <a:t>Query parameters are used to specify resources from a server in a way which sorts/filters the resources.</a:t>
            </a:r>
            <a:endParaRPr lang="en-US" sz="1800" dirty="0"/>
          </a:p>
          <a:p>
            <a:pPr marL="360362" lvl="1" indent="0">
              <a:buNone/>
            </a:pPr>
            <a:endParaRPr lang="en-US" sz="2400" b="1" dirty="0">
              <a:solidFill>
                <a:srgbClr val="000000"/>
              </a:solidFill>
              <a:highlight>
                <a:srgbClr val="FFFFFF"/>
              </a:highlight>
              <a:latin typeface="Arial" panose="020B0604020202020204" pitchFamily="34" charset="0"/>
            </a:endParaRPr>
          </a:p>
          <a:p>
            <a:pPr marL="360362" lvl="1" indent="0">
              <a:buNone/>
            </a:pPr>
            <a:r>
              <a:rPr lang="en-US" sz="2400" b="1" i="0" dirty="0">
                <a:solidFill>
                  <a:srgbClr val="000000"/>
                </a:solidFill>
                <a:effectLst/>
                <a:highlight>
                  <a:srgbClr val="FFFFFF"/>
                </a:highlight>
                <a:latin typeface="Arial" panose="020B0604020202020204" pitchFamily="34" charset="0"/>
              </a:rPr>
              <a:t>https://www.beckhoff-weather.com/forecast?city=verl</a:t>
            </a:r>
          </a:p>
          <a:p>
            <a:pPr marL="360362" lvl="1" indent="0">
              <a:buNone/>
            </a:pPr>
            <a:endParaRPr lang="en-US" sz="2400" b="1" dirty="0">
              <a:solidFill>
                <a:srgbClr val="000000"/>
              </a:solidFill>
              <a:highlight>
                <a:srgbClr val="FFFFFF"/>
              </a:highlight>
              <a:latin typeface="Arial" panose="020B0604020202020204" pitchFamily="34" charset="0"/>
            </a:endParaRPr>
          </a:p>
          <a:p>
            <a:pPr lvl="1"/>
            <a:r>
              <a:rPr lang="en-US" sz="1600" b="1" i="0" dirty="0">
                <a:solidFill>
                  <a:srgbClr val="000000"/>
                </a:solidFill>
                <a:effectLst/>
                <a:highlight>
                  <a:srgbClr val="FFFFFF"/>
                </a:highlight>
                <a:latin typeface="Arial" panose="020B0604020202020204" pitchFamily="34" charset="0"/>
              </a:rPr>
              <a:t>https://www.beckhoff-weather.com </a:t>
            </a:r>
            <a:r>
              <a:rPr lang="en-US" sz="1600" dirty="0">
                <a:solidFill>
                  <a:srgbClr val="000000"/>
                </a:solidFill>
                <a:highlight>
                  <a:srgbClr val="FFFFFF"/>
                </a:highlight>
                <a:latin typeface="Arial" panose="020B0604020202020204" pitchFamily="34" charset="0"/>
              </a:rPr>
              <a:t>- D</a:t>
            </a:r>
            <a:r>
              <a:rPr lang="en-US" sz="1600" i="0" dirty="0">
                <a:solidFill>
                  <a:srgbClr val="000000"/>
                </a:solidFill>
                <a:effectLst/>
                <a:highlight>
                  <a:srgbClr val="FFFFFF"/>
                </a:highlight>
                <a:latin typeface="Arial" panose="020B0604020202020204" pitchFamily="34" charset="0"/>
              </a:rPr>
              <a:t>omain</a:t>
            </a:r>
          </a:p>
          <a:p>
            <a:pPr lvl="1"/>
            <a:r>
              <a:rPr lang="en-US" sz="1600" b="1" i="0" dirty="0">
                <a:solidFill>
                  <a:srgbClr val="000000"/>
                </a:solidFill>
                <a:effectLst/>
                <a:highlight>
                  <a:srgbClr val="FFFFFF"/>
                </a:highlight>
                <a:latin typeface="Arial" panose="020B0604020202020204" pitchFamily="34" charset="0"/>
              </a:rPr>
              <a:t>/forecast</a:t>
            </a:r>
            <a:r>
              <a:rPr lang="en-US" sz="1600" b="1" dirty="0">
                <a:solidFill>
                  <a:srgbClr val="000000"/>
                </a:solidFill>
                <a:highlight>
                  <a:srgbClr val="FFFFFF"/>
                </a:highlight>
                <a:latin typeface="Arial" panose="020B0604020202020204" pitchFamily="34" charset="0"/>
              </a:rPr>
              <a:t> </a:t>
            </a:r>
            <a:r>
              <a:rPr lang="en-US" sz="1600" dirty="0">
                <a:solidFill>
                  <a:srgbClr val="000000"/>
                </a:solidFill>
                <a:highlight>
                  <a:srgbClr val="FFFFFF"/>
                </a:highlight>
                <a:latin typeface="Arial" panose="020B0604020202020204" pitchFamily="34" charset="0"/>
              </a:rPr>
              <a:t>- Path</a:t>
            </a:r>
            <a:endParaRPr lang="en-US" sz="1600" i="0" dirty="0">
              <a:solidFill>
                <a:srgbClr val="000000"/>
              </a:solidFill>
              <a:effectLst/>
              <a:highlight>
                <a:srgbClr val="FFFFFF"/>
              </a:highlight>
              <a:latin typeface="Arial" panose="020B0604020202020204" pitchFamily="34" charset="0"/>
            </a:endParaRPr>
          </a:p>
          <a:p>
            <a:pPr lvl="1"/>
            <a:r>
              <a:rPr lang="en-US" sz="1600" b="1" i="0" dirty="0">
                <a:solidFill>
                  <a:srgbClr val="000000"/>
                </a:solidFill>
                <a:effectLst/>
                <a:highlight>
                  <a:srgbClr val="FFFFFF"/>
                </a:highlight>
                <a:latin typeface="Arial" panose="020B0604020202020204" pitchFamily="34" charset="0"/>
              </a:rPr>
              <a:t>?city=</a:t>
            </a:r>
            <a:r>
              <a:rPr lang="en-US" sz="1600" b="1" i="0" dirty="0" err="1">
                <a:solidFill>
                  <a:srgbClr val="000000"/>
                </a:solidFill>
                <a:effectLst/>
                <a:highlight>
                  <a:srgbClr val="FFFFFF"/>
                </a:highlight>
                <a:latin typeface="Arial" panose="020B0604020202020204" pitchFamily="34" charset="0"/>
              </a:rPr>
              <a:t>verl</a:t>
            </a:r>
            <a:r>
              <a:rPr lang="en-US" sz="1600" i="0" dirty="0">
                <a:solidFill>
                  <a:srgbClr val="000000"/>
                </a:solidFill>
                <a:effectLst/>
                <a:highlight>
                  <a:srgbClr val="FFFFFF"/>
                </a:highlight>
                <a:latin typeface="Arial" panose="020B0604020202020204" pitchFamily="34" charset="0"/>
              </a:rPr>
              <a:t> - Query parameter, where ‘?’ indicates the start of the query string</a:t>
            </a:r>
          </a:p>
          <a:p>
            <a:pPr lvl="1"/>
            <a:endParaRPr lang="en-US" sz="1600" dirty="0">
              <a:solidFill>
                <a:srgbClr val="000000"/>
              </a:solidFill>
              <a:highlight>
                <a:srgbClr val="FFFFFF"/>
              </a:highlight>
              <a:latin typeface="Arial" panose="020B0604020202020204" pitchFamily="34" charset="0"/>
            </a:endParaRPr>
          </a:p>
          <a:p>
            <a:pPr lvl="1"/>
            <a:endParaRPr lang="en-US" sz="1600" dirty="0">
              <a:solidFill>
                <a:srgbClr val="000000"/>
              </a:solidFill>
              <a:highlight>
                <a:srgbClr val="FFFFFF"/>
              </a:highlight>
              <a:latin typeface="Arial" panose="020B0604020202020204" pitchFamily="34" charset="0"/>
            </a:endParaRPr>
          </a:p>
        </p:txBody>
      </p:sp>
    </p:spTree>
    <p:extLst>
      <p:ext uri="{BB962C8B-B14F-4D97-AF65-F5344CB8AC3E}">
        <p14:creationId xmlns:p14="http://schemas.microsoft.com/office/powerpoint/2010/main" val="360910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 Exercises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8"/>
            <a:ext cx="11135759" cy="5367152"/>
          </a:xfrm>
        </p:spPr>
        <p:txBody>
          <a:bodyPr/>
          <a:lstStyle/>
          <a:p>
            <a:r>
              <a:rPr lang="en-US" sz="1600" dirty="0"/>
              <a:t>Exercise 1: Web Browser</a:t>
            </a:r>
          </a:p>
          <a:p>
            <a:pPr lvl="1"/>
            <a:r>
              <a:rPr lang="en-US" sz="1600" dirty="0"/>
              <a:t>Open your browser of choice</a:t>
            </a:r>
          </a:p>
          <a:p>
            <a:pPr lvl="1"/>
            <a:r>
              <a:rPr lang="en-US" sz="1600" dirty="0"/>
              <a:t>Open developer tools (usually Ctrl + Shift + </a:t>
            </a:r>
            <a:r>
              <a:rPr lang="en-US" sz="1600" dirty="0" err="1"/>
              <a:t>i</a:t>
            </a:r>
            <a:r>
              <a:rPr lang="en-US" sz="1600" dirty="0"/>
              <a:t>)</a:t>
            </a:r>
          </a:p>
          <a:p>
            <a:pPr lvl="1"/>
            <a:r>
              <a:rPr lang="en-US" sz="1600" dirty="0"/>
              <a:t>Open the ‘Network’ tab</a:t>
            </a:r>
          </a:p>
          <a:p>
            <a:pPr lvl="1"/>
            <a:r>
              <a:rPr lang="en-US" sz="1600" dirty="0"/>
              <a:t>Load a web page – observe requests</a:t>
            </a:r>
          </a:p>
          <a:p>
            <a:pPr lvl="2"/>
            <a:r>
              <a:rPr lang="en-US" sz="1600" dirty="0"/>
              <a:t>Markup, binary data (e.g. images), JavaScript, JSON – all retrieved via HTTP requests</a:t>
            </a:r>
          </a:p>
          <a:p>
            <a:r>
              <a:rPr lang="en-US" sz="1600" dirty="0"/>
              <a:t>Exercise 2: </a:t>
            </a:r>
            <a:r>
              <a:rPr lang="en-US" sz="1600" dirty="0" err="1">
                <a:latin typeface="Consolas" panose="020B0609020204030204" pitchFamily="49" charset="0"/>
              </a:rPr>
              <a:t>cURL</a:t>
            </a:r>
            <a:r>
              <a:rPr lang="en-US" sz="1600" dirty="0">
                <a:latin typeface="Consolas" panose="020B0609020204030204" pitchFamily="49" charset="0"/>
              </a:rPr>
              <a:t>, </a:t>
            </a:r>
            <a:r>
              <a:rPr lang="en-US" sz="1600" dirty="0" err="1">
                <a:latin typeface="Consolas" panose="020B0609020204030204" pitchFamily="49" charset="0"/>
              </a:rPr>
              <a:t>wget</a:t>
            </a:r>
            <a:r>
              <a:rPr lang="en-US" sz="1600" dirty="0">
                <a:latin typeface="Consolas" panose="020B0609020204030204" pitchFamily="49" charset="0"/>
              </a:rPr>
              <a:t>, Invoke-</a:t>
            </a:r>
            <a:r>
              <a:rPr lang="en-US" sz="1600" dirty="0" err="1">
                <a:latin typeface="Consolas" panose="020B0609020204030204" pitchFamily="49" charset="0"/>
              </a:rPr>
              <a:t>WebRequest</a:t>
            </a:r>
            <a:endParaRPr lang="en-US" sz="1600" dirty="0">
              <a:latin typeface="Consolas" panose="020B0609020204030204" pitchFamily="49" charset="0"/>
            </a:endParaRPr>
          </a:p>
          <a:p>
            <a:pPr lvl="1"/>
            <a:r>
              <a:rPr lang="en-US" sz="1600" dirty="0"/>
              <a:t>Open a PowerShell terminal</a:t>
            </a:r>
          </a:p>
          <a:p>
            <a:pPr lvl="1"/>
            <a:r>
              <a:rPr lang="en-US" sz="1600" dirty="0"/>
              <a:t>Use any one of the above commands</a:t>
            </a:r>
          </a:p>
          <a:p>
            <a:pPr lvl="1"/>
            <a:r>
              <a:rPr lang="en-US" sz="1600" dirty="0"/>
              <a:t>Type in an endpoint, e.g. ‘httpbin.org/get’</a:t>
            </a:r>
          </a:p>
          <a:p>
            <a:r>
              <a:rPr lang="en-US" sz="1600" dirty="0"/>
              <a:t>Exercise 3 (optional): Postman or other tools</a:t>
            </a:r>
          </a:p>
          <a:p>
            <a:pPr lvl="1"/>
            <a:r>
              <a:rPr lang="en-US" sz="1600" dirty="0"/>
              <a:t>Tons of HTTP-based API test tools out there</a:t>
            </a:r>
          </a:p>
          <a:p>
            <a:pPr lvl="1"/>
            <a:r>
              <a:rPr lang="en-US" sz="1600" dirty="0"/>
              <a:t>Provide a nice GUI for viewing and editing requests/responses</a:t>
            </a:r>
          </a:p>
        </p:txBody>
      </p:sp>
    </p:spTree>
    <p:extLst>
      <p:ext uri="{BB962C8B-B14F-4D97-AF65-F5344CB8AC3E}">
        <p14:creationId xmlns:p14="http://schemas.microsoft.com/office/powerpoint/2010/main" val="173327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2 – HTTP</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800"/>
            <a:ext cx="4562473" cy="915452"/>
          </a:xfrm>
        </p:spPr>
        <p:txBody>
          <a:bodyPr/>
          <a:lstStyle/>
          <a:p>
            <a:r>
              <a:rPr lang="en-US" sz="1600" dirty="0"/>
              <a:t>Reference and follow lab guide: [</a:t>
            </a:r>
            <a:r>
              <a:rPr lang="en-US" sz="1600" dirty="0" err="1"/>
              <a:t>tinyurl</a:t>
            </a:r>
            <a:r>
              <a:rPr lang="en-US" sz="1600" dirty="0"/>
              <a:t>]</a:t>
            </a:r>
          </a:p>
        </p:txBody>
      </p:sp>
      <p:pic>
        <p:nvPicPr>
          <p:cNvPr id="3" name="Picture 2">
            <a:extLst>
              <a:ext uri="{FF2B5EF4-FFF2-40B4-BE49-F238E27FC236}">
                <a16:creationId xmlns:a16="http://schemas.microsoft.com/office/drawing/2014/main" id="{9F37867C-9DB7-84A6-1076-CF38963A476D}"/>
              </a:ext>
            </a:extLst>
          </p:cNvPr>
          <p:cNvPicPr>
            <a:picLocks noChangeAspect="1"/>
          </p:cNvPicPr>
          <p:nvPr/>
        </p:nvPicPr>
        <p:blipFill>
          <a:blip r:embed="rId3"/>
          <a:stretch>
            <a:fillRect/>
          </a:stretch>
        </p:blipFill>
        <p:spPr>
          <a:xfrm>
            <a:off x="4067589" y="4151187"/>
            <a:ext cx="563526" cy="915452"/>
          </a:xfrm>
          <a:prstGeom prst="rect">
            <a:avLst/>
          </a:prstGeom>
        </p:spPr>
      </p:pic>
      <p:grpSp>
        <p:nvGrpSpPr>
          <p:cNvPr id="5" name="Group 4">
            <a:extLst>
              <a:ext uri="{FF2B5EF4-FFF2-40B4-BE49-F238E27FC236}">
                <a16:creationId xmlns:a16="http://schemas.microsoft.com/office/drawing/2014/main" id="{1AA3F026-48C9-8E74-8B69-4887A56AADD6}"/>
              </a:ext>
            </a:extLst>
          </p:cNvPr>
          <p:cNvGrpSpPr/>
          <p:nvPr/>
        </p:nvGrpSpPr>
        <p:grpSpPr>
          <a:xfrm>
            <a:off x="6118773" y="2125983"/>
            <a:ext cx="1042787" cy="1042787"/>
            <a:chOff x="3774715" y="3284768"/>
            <a:chExt cx="1042787" cy="1042787"/>
          </a:xfrm>
        </p:grpSpPr>
        <p:pic>
          <p:nvPicPr>
            <p:cNvPr id="6" name="Graphic 5" descr="Cloud outline">
              <a:extLst>
                <a:ext uri="{FF2B5EF4-FFF2-40B4-BE49-F238E27FC236}">
                  <a16:creationId xmlns:a16="http://schemas.microsoft.com/office/drawing/2014/main" id="{9EA17EDA-94D7-9C20-E3ED-530E061E3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4715" y="3284768"/>
              <a:ext cx="1042787" cy="1042787"/>
            </a:xfrm>
            <a:prstGeom prst="rect">
              <a:avLst/>
            </a:prstGeom>
          </p:spPr>
        </p:pic>
        <p:sp>
          <p:nvSpPr>
            <p:cNvPr id="7" name="TextBox 6">
              <a:extLst>
                <a:ext uri="{FF2B5EF4-FFF2-40B4-BE49-F238E27FC236}">
                  <a16:creationId xmlns:a16="http://schemas.microsoft.com/office/drawing/2014/main" id="{C7607E31-3547-A2D8-F18D-A5C511C48FAE}"/>
                </a:ext>
              </a:extLst>
            </p:cNvPr>
            <p:cNvSpPr txBox="1"/>
            <p:nvPr/>
          </p:nvSpPr>
          <p:spPr>
            <a:xfrm>
              <a:off x="3894903" y="3757248"/>
              <a:ext cx="780983" cy="276999"/>
            </a:xfrm>
            <a:prstGeom prst="rect">
              <a:avLst/>
            </a:prstGeom>
            <a:noFill/>
          </p:spPr>
          <p:txBody>
            <a:bodyPr wrap="none" rtlCol="0">
              <a:spAutoFit/>
            </a:bodyPr>
            <a:lstStyle/>
            <a:p>
              <a:r>
                <a:rPr lang="en-US" sz="1200" dirty="0"/>
                <a:t>Web API</a:t>
              </a:r>
            </a:p>
          </p:txBody>
        </p:sp>
      </p:grpSp>
      <p:pic>
        <p:nvPicPr>
          <p:cNvPr id="8" name="Graphic 7" descr="Computer outline">
            <a:extLst>
              <a:ext uri="{FF2B5EF4-FFF2-40B4-BE49-F238E27FC236}">
                <a16:creationId xmlns:a16="http://schemas.microsoft.com/office/drawing/2014/main" id="{D7C4F590-6018-79BE-7F04-7C2E1EA0F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7719" y="2455642"/>
            <a:ext cx="845599" cy="839640"/>
          </a:xfrm>
          <a:prstGeom prst="rect">
            <a:avLst/>
          </a:prstGeom>
        </p:spPr>
      </p:pic>
      <p:pic>
        <p:nvPicPr>
          <p:cNvPr id="10" name="Picture 9">
            <a:extLst>
              <a:ext uri="{FF2B5EF4-FFF2-40B4-BE49-F238E27FC236}">
                <a16:creationId xmlns:a16="http://schemas.microsoft.com/office/drawing/2014/main" id="{E5A7B9EC-1AD5-709B-4812-C6B6B746E14C}"/>
              </a:ext>
            </a:extLst>
          </p:cNvPr>
          <p:cNvPicPr>
            <a:picLocks noChangeAspect="1"/>
          </p:cNvPicPr>
          <p:nvPr/>
        </p:nvPicPr>
        <p:blipFill>
          <a:blip r:embed="rId8"/>
          <a:stretch>
            <a:fillRect/>
          </a:stretch>
        </p:blipFill>
        <p:spPr>
          <a:xfrm>
            <a:off x="9626247" y="4921946"/>
            <a:ext cx="1077071" cy="672513"/>
          </a:xfrm>
          <a:prstGeom prst="rect">
            <a:avLst/>
          </a:prstGeom>
        </p:spPr>
      </p:pic>
      <p:cxnSp>
        <p:nvCxnSpPr>
          <p:cNvPr id="12" name="Straight Connector 11">
            <a:extLst>
              <a:ext uri="{FF2B5EF4-FFF2-40B4-BE49-F238E27FC236}">
                <a16:creationId xmlns:a16="http://schemas.microsoft.com/office/drawing/2014/main" id="{1BBE9AB3-E545-B218-1F98-12A1C500E70A}"/>
              </a:ext>
            </a:extLst>
          </p:cNvPr>
          <p:cNvCxnSpPr>
            <a:cxnSpLocks/>
          </p:cNvCxnSpPr>
          <p:nvPr/>
        </p:nvCxnSpPr>
        <p:spPr>
          <a:xfrm flipV="1">
            <a:off x="4683687" y="2875462"/>
            <a:ext cx="1435086" cy="127572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74B89CC-0945-C6B8-D64B-817ED36FDEC9}"/>
              </a:ext>
            </a:extLst>
          </p:cNvPr>
          <p:cNvGrpSpPr/>
          <p:nvPr/>
        </p:nvGrpSpPr>
        <p:grpSpPr>
          <a:xfrm>
            <a:off x="5237782" y="3513324"/>
            <a:ext cx="918841" cy="742096"/>
            <a:chOff x="5199932" y="3718432"/>
            <a:chExt cx="918841" cy="742096"/>
          </a:xfrm>
        </p:grpSpPr>
        <p:pic>
          <p:nvPicPr>
            <p:cNvPr id="14" name="Graphic 13" descr="Lock with solid fill">
              <a:extLst>
                <a:ext uri="{FF2B5EF4-FFF2-40B4-BE49-F238E27FC236}">
                  <a16:creationId xmlns:a16="http://schemas.microsoft.com/office/drawing/2014/main" id="{3C1B9753-D9C1-2C1E-04AE-200902E699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15" name="TextBox 14">
              <a:extLst>
                <a:ext uri="{FF2B5EF4-FFF2-40B4-BE49-F238E27FC236}">
                  <a16:creationId xmlns:a16="http://schemas.microsoft.com/office/drawing/2014/main" id="{31172847-76E3-9C33-1722-52469B3C5BF0}"/>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grpSp>
        <p:nvGrpSpPr>
          <p:cNvPr id="36" name="Group 35">
            <a:extLst>
              <a:ext uri="{FF2B5EF4-FFF2-40B4-BE49-F238E27FC236}">
                <a16:creationId xmlns:a16="http://schemas.microsoft.com/office/drawing/2014/main" id="{7DA1A10D-0A2E-C06F-978D-AC8A35F05D0A}"/>
              </a:ext>
            </a:extLst>
          </p:cNvPr>
          <p:cNvGrpSpPr/>
          <p:nvPr/>
        </p:nvGrpSpPr>
        <p:grpSpPr>
          <a:xfrm>
            <a:off x="4658099" y="2897286"/>
            <a:ext cx="917239" cy="592514"/>
            <a:chOff x="4611418" y="2678482"/>
            <a:chExt cx="917239" cy="592514"/>
          </a:xfrm>
        </p:grpSpPr>
        <p:pic>
          <p:nvPicPr>
            <p:cNvPr id="17" name="Graphic 16" descr="User with solid fill">
              <a:extLst>
                <a:ext uri="{FF2B5EF4-FFF2-40B4-BE49-F238E27FC236}">
                  <a16:creationId xmlns:a16="http://schemas.microsoft.com/office/drawing/2014/main" id="{8DC30419-E84E-9646-F883-2CF3F88E47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18" name="TextBox 17">
              <a:extLst>
                <a:ext uri="{FF2B5EF4-FFF2-40B4-BE49-F238E27FC236}">
                  <a16:creationId xmlns:a16="http://schemas.microsoft.com/office/drawing/2014/main" id="{8AB192C4-135D-D0EA-7B8A-1F05340DFC72}"/>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cxnSp>
        <p:nvCxnSpPr>
          <p:cNvPr id="19" name="Straight Connector 18">
            <a:extLst>
              <a:ext uri="{FF2B5EF4-FFF2-40B4-BE49-F238E27FC236}">
                <a16:creationId xmlns:a16="http://schemas.microsoft.com/office/drawing/2014/main" id="{8497B597-CE4E-578D-1F88-9D91E8AE9CF1}"/>
              </a:ext>
            </a:extLst>
          </p:cNvPr>
          <p:cNvCxnSpPr>
            <a:cxnSpLocks/>
          </p:cNvCxnSpPr>
          <p:nvPr/>
        </p:nvCxnSpPr>
        <p:spPr>
          <a:xfrm>
            <a:off x="7218351" y="2823011"/>
            <a:ext cx="2559648" cy="495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C12F3-219B-7B59-D852-ABB9E11F4F05}"/>
              </a:ext>
            </a:extLst>
          </p:cNvPr>
          <p:cNvCxnSpPr>
            <a:cxnSpLocks/>
          </p:cNvCxnSpPr>
          <p:nvPr/>
        </p:nvCxnSpPr>
        <p:spPr>
          <a:xfrm>
            <a:off x="10139205" y="3175923"/>
            <a:ext cx="0" cy="169825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0AE73B-F538-66D5-5CE3-07E5EADEB529}"/>
              </a:ext>
            </a:extLst>
          </p:cNvPr>
          <p:cNvSpPr txBox="1"/>
          <p:nvPr/>
        </p:nvSpPr>
        <p:spPr>
          <a:xfrm>
            <a:off x="10591840" y="4090507"/>
            <a:ext cx="1284326" cy="461665"/>
          </a:xfrm>
          <a:prstGeom prst="rect">
            <a:avLst/>
          </a:prstGeom>
          <a:noFill/>
        </p:spPr>
        <p:txBody>
          <a:bodyPr wrap="none" rtlCol="0">
            <a:spAutoFit/>
          </a:bodyPr>
          <a:lstStyle/>
          <a:p>
            <a:r>
              <a:rPr lang="en-US" sz="1200" dirty="0">
                <a:solidFill>
                  <a:srgbClr val="FF0000"/>
                </a:solidFill>
              </a:rPr>
              <a:t>Which protocol?</a:t>
            </a:r>
          </a:p>
          <a:p>
            <a:r>
              <a:rPr lang="en-US" sz="1200" dirty="0">
                <a:solidFill>
                  <a:srgbClr val="FF0000"/>
                </a:solidFill>
              </a:rPr>
              <a:t>Is it secure?</a:t>
            </a:r>
          </a:p>
        </p:txBody>
      </p:sp>
      <p:sp>
        <p:nvSpPr>
          <p:cNvPr id="32" name="TextBox 31">
            <a:extLst>
              <a:ext uri="{FF2B5EF4-FFF2-40B4-BE49-F238E27FC236}">
                <a16:creationId xmlns:a16="http://schemas.microsoft.com/office/drawing/2014/main" id="{C93A01C7-A9A6-DFB6-F183-241B3244BD16}"/>
              </a:ext>
            </a:extLst>
          </p:cNvPr>
          <p:cNvSpPr txBox="1"/>
          <p:nvPr/>
        </p:nvSpPr>
        <p:spPr>
          <a:xfrm>
            <a:off x="10651151" y="2618815"/>
            <a:ext cx="1225015" cy="461665"/>
          </a:xfrm>
          <a:prstGeom prst="rect">
            <a:avLst/>
          </a:prstGeom>
          <a:noFill/>
        </p:spPr>
        <p:txBody>
          <a:bodyPr wrap="none" rtlCol="0">
            <a:spAutoFit/>
          </a:bodyPr>
          <a:lstStyle/>
          <a:p>
            <a:r>
              <a:rPr lang="en-US" sz="1200" dirty="0">
                <a:solidFill>
                  <a:srgbClr val="FF0000"/>
                </a:solidFill>
              </a:rPr>
              <a:t>Extra hardware</a:t>
            </a:r>
          </a:p>
          <a:p>
            <a:r>
              <a:rPr lang="en-US" sz="1200" dirty="0">
                <a:solidFill>
                  <a:srgbClr val="FF0000"/>
                </a:solidFill>
              </a:rPr>
              <a:t>Extra software</a:t>
            </a:r>
          </a:p>
        </p:txBody>
      </p:sp>
      <p:sp>
        <p:nvSpPr>
          <p:cNvPr id="33" name="TextBox 32">
            <a:extLst>
              <a:ext uri="{FF2B5EF4-FFF2-40B4-BE49-F238E27FC236}">
                <a16:creationId xmlns:a16="http://schemas.microsoft.com/office/drawing/2014/main" id="{63BE8403-4BAC-4421-4E2A-7B3CC0DBB1A8}"/>
              </a:ext>
            </a:extLst>
          </p:cNvPr>
          <p:cNvSpPr txBox="1"/>
          <p:nvPr/>
        </p:nvSpPr>
        <p:spPr>
          <a:xfrm>
            <a:off x="5483181" y="2100490"/>
            <a:ext cx="2393604" cy="276999"/>
          </a:xfrm>
          <a:prstGeom prst="rect">
            <a:avLst/>
          </a:prstGeom>
          <a:noFill/>
        </p:spPr>
        <p:txBody>
          <a:bodyPr wrap="none" rtlCol="0">
            <a:spAutoFit/>
          </a:bodyPr>
          <a:lstStyle/>
          <a:p>
            <a:r>
              <a:rPr lang="en-US" sz="1200" dirty="0">
                <a:solidFill>
                  <a:srgbClr val="FF0000"/>
                </a:solidFill>
                <a:latin typeface="Consolas" panose="020B0609020204030204" pitchFamily="49" charset="0"/>
              </a:rPr>
              <a:t>&lt;super secret recipe data&gt;</a:t>
            </a:r>
          </a:p>
        </p:txBody>
      </p:sp>
      <p:grpSp>
        <p:nvGrpSpPr>
          <p:cNvPr id="40" name="Group 39">
            <a:extLst>
              <a:ext uri="{FF2B5EF4-FFF2-40B4-BE49-F238E27FC236}">
                <a16:creationId xmlns:a16="http://schemas.microsoft.com/office/drawing/2014/main" id="{B16F0B07-3853-EBE0-33F0-C5D63513898F}"/>
              </a:ext>
            </a:extLst>
          </p:cNvPr>
          <p:cNvGrpSpPr/>
          <p:nvPr/>
        </p:nvGrpSpPr>
        <p:grpSpPr>
          <a:xfrm>
            <a:off x="8208726" y="2208815"/>
            <a:ext cx="917239" cy="592514"/>
            <a:chOff x="4611418" y="2678482"/>
            <a:chExt cx="917239" cy="592514"/>
          </a:xfrm>
        </p:grpSpPr>
        <p:pic>
          <p:nvPicPr>
            <p:cNvPr id="41" name="Graphic 40" descr="User with solid fill">
              <a:extLst>
                <a:ext uri="{FF2B5EF4-FFF2-40B4-BE49-F238E27FC236}">
                  <a16:creationId xmlns:a16="http://schemas.microsoft.com/office/drawing/2014/main" id="{B3DE03A3-78D3-766F-9B7B-C52EF5C3DB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42" name="TextBox 41">
              <a:extLst>
                <a:ext uri="{FF2B5EF4-FFF2-40B4-BE49-F238E27FC236}">
                  <a16:creationId xmlns:a16="http://schemas.microsoft.com/office/drawing/2014/main" id="{297D49F1-FD54-9F8E-6666-823A8339D6AC}"/>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grpSp>
        <p:nvGrpSpPr>
          <p:cNvPr id="43" name="Group 42">
            <a:extLst>
              <a:ext uri="{FF2B5EF4-FFF2-40B4-BE49-F238E27FC236}">
                <a16:creationId xmlns:a16="http://schemas.microsoft.com/office/drawing/2014/main" id="{4C3E878F-7886-4202-CDF0-2DD85F43855C}"/>
              </a:ext>
            </a:extLst>
          </p:cNvPr>
          <p:cNvGrpSpPr/>
          <p:nvPr/>
        </p:nvGrpSpPr>
        <p:grpSpPr>
          <a:xfrm>
            <a:off x="8225450" y="2849647"/>
            <a:ext cx="918841" cy="742096"/>
            <a:chOff x="5199932" y="3718432"/>
            <a:chExt cx="918841" cy="742096"/>
          </a:xfrm>
        </p:grpSpPr>
        <p:pic>
          <p:nvPicPr>
            <p:cNvPr id="44" name="Graphic 43" descr="Lock with solid fill">
              <a:extLst>
                <a:ext uri="{FF2B5EF4-FFF2-40B4-BE49-F238E27FC236}">
                  <a16:creationId xmlns:a16="http://schemas.microsoft.com/office/drawing/2014/main" id="{CDA04BE4-722F-9A36-3A97-4D59D4EC43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45" name="TextBox 44">
              <a:extLst>
                <a:ext uri="{FF2B5EF4-FFF2-40B4-BE49-F238E27FC236}">
                  <a16:creationId xmlns:a16="http://schemas.microsoft.com/office/drawing/2014/main" id="{32D2BF82-ABB2-3E12-CA47-19A6F928F425}"/>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sp>
        <p:nvSpPr>
          <p:cNvPr id="46" name="TextBox 45">
            <a:extLst>
              <a:ext uri="{FF2B5EF4-FFF2-40B4-BE49-F238E27FC236}">
                <a16:creationId xmlns:a16="http://schemas.microsoft.com/office/drawing/2014/main" id="{AAC91CE2-05DD-6C09-A1CE-C73310BB7149}"/>
              </a:ext>
            </a:extLst>
          </p:cNvPr>
          <p:cNvSpPr txBox="1"/>
          <p:nvPr/>
        </p:nvSpPr>
        <p:spPr>
          <a:xfrm>
            <a:off x="9557980" y="5631057"/>
            <a:ext cx="1445076" cy="276999"/>
          </a:xfrm>
          <a:prstGeom prst="rect">
            <a:avLst/>
          </a:prstGeom>
          <a:noFill/>
        </p:spPr>
        <p:txBody>
          <a:bodyPr wrap="none" rtlCol="0">
            <a:spAutoFit/>
          </a:bodyPr>
          <a:lstStyle/>
          <a:p>
            <a:r>
              <a:rPr lang="en-US" sz="1200" dirty="0">
                <a:solidFill>
                  <a:srgbClr val="FF0000"/>
                </a:solidFill>
              </a:rPr>
              <a:t>Not HTTP capable</a:t>
            </a:r>
          </a:p>
        </p:txBody>
      </p:sp>
      <p:cxnSp>
        <p:nvCxnSpPr>
          <p:cNvPr id="49" name="Straight Connector 48">
            <a:extLst>
              <a:ext uri="{FF2B5EF4-FFF2-40B4-BE49-F238E27FC236}">
                <a16:creationId xmlns:a16="http://schemas.microsoft.com/office/drawing/2014/main" id="{2CFE2CCA-072E-4D4F-BB77-564AE33B6DA6}"/>
              </a:ext>
            </a:extLst>
          </p:cNvPr>
          <p:cNvCxnSpPr>
            <a:cxnSpLocks/>
          </p:cNvCxnSpPr>
          <p:nvPr/>
        </p:nvCxnSpPr>
        <p:spPr>
          <a:xfrm>
            <a:off x="7019944" y="2981490"/>
            <a:ext cx="2606303" cy="1892688"/>
          </a:xfrm>
          <a:prstGeom prst="line">
            <a:avLst/>
          </a:prstGeom>
          <a:ln>
            <a:prstDash val="dashDot"/>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3577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313CB-2C45-4576-805E-BD7457F25FC2}"/>
              </a:ext>
            </a:extLst>
          </p:cNvPr>
          <p:cNvGrpSpPr/>
          <p:nvPr/>
        </p:nvGrpSpPr>
        <p:grpSpPr>
          <a:xfrm>
            <a:off x="450001" y="2276872"/>
            <a:ext cx="11281620" cy="3386854"/>
            <a:chOff x="450001" y="2317768"/>
            <a:chExt cx="11281620" cy="3386854"/>
          </a:xfrm>
        </p:grpSpPr>
        <p:grpSp>
          <p:nvGrpSpPr>
            <p:cNvPr id="19" name="Gruppieren 18"/>
            <p:cNvGrpSpPr/>
            <p:nvPr/>
          </p:nvGrpSpPr>
          <p:grpSpPr>
            <a:xfrm>
              <a:off x="450001" y="2317768"/>
              <a:ext cx="11281620" cy="3386854"/>
              <a:chOff x="5440650" y="2700000"/>
              <a:chExt cx="1267146" cy="2558100"/>
            </a:xfrm>
          </p:grpSpPr>
          <p:sp>
            <p:nvSpPr>
              <p:cNvPr id="20" name="AutoShape 26"/>
              <p:cNvSpPr>
                <a:spLocks noChangeArrowheads="1"/>
              </p:cNvSpPr>
              <p:nvPr/>
            </p:nvSpPr>
            <p:spPr bwMode="auto">
              <a:xfrm>
                <a:off x="5447796" y="2700000"/>
                <a:ext cx="1260000" cy="2520000"/>
              </a:xfrm>
              <a:prstGeom prst="roundRect">
                <a:avLst>
                  <a:gd name="adj" fmla="val 3045"/>
                </a:avLst>
              </a:prstGeom>
              <a:gradFill>
                <a:gsLst>
                  <a:gs pos="50000">
                    <a:srgbClr val="C2D481">
                      <a:lumMod val="70000"/>
                      <a:lumOff val="30000"/>
                    </a:srgbClr>
                  </a:gs>
                  <a:gs pos="0">
                    <a:srgbClr val="C2D481">
                      <a:lumMod val="50000"/>
                    </a:srgbClr>
                  </a:gs>
                  <a:gs pos="100000">
                    <a:srgbClr val="C2D481">
                      <a:lumMod val="50000"/>
                    </a:srgbClr>
                  </a:gs>
                </a:gsLst>
                <a:lin ang="0" scaled="1"/>
              </a:gra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de-DE" sz="1400" dirty="0"/>
                  <a:t>194/212/229</a:t>
                </a:r>
              </a:p>
            </p:txBody>
          </p:sp>
          <p:sp>
            <p:nvSpPr>
              <p:cNvPr id="21" name="AutoShape 26"/>
              <p:cNvSpPr>
                <a:spLocks noChangeArrowheads="1"/>
              </p:cNvSpPr>
              <p:nvPr/>
            </p:nvSpPr>
            <p:spPr bwMode="auto">
              <a:xfrm>
                <a:off x="5440650" y="2738100"/>
                <a:ext cx="1260765" cy="2520000"/>
              </a:xfrm>
              <a:prstGeom prst="roundRect">
                <a:avLst>
                  <a:gd name="adj" fmla="val 3045"/>
                </a:avLst>
              </a:prstGeom>
              <a:solidFill>
                <a:srgbClr val="C2D481"/>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de-DE" sz="1400" dirty="0"/>
              </a:p>
            </p:txBody>
          </p:sp>
        </p:grpSp>
        <p:sp>
          <p:nvSpPr>
            <p:cNvPr id="121" name="Textfeld 217">
              <a:extLst>
                <a:ext uri="{FF2B5EF4-FFF2-40B4-BE49-F238E27FC236}">
                  <a16:creationId xmlns:a16="http://schemas.microsoft.com/office/drawing/2014/main" id="{B4BB0B93-FAFA-4A33-9140-BD6A7FF16E72}"/>
                </a:ext>
              </a:extLst>
            </p:cNvPr>
            <p:cNvSpPr txBox="1"/>
            <p:nvPr/>
          </p:nvSpPr>
          <p:spPr>
            <a:xfrm>
              <a:off x="544177" y="2441911"/>
              <a:ext cx="1418124" cy="249008"/>
            </a:xfrm>
            <a:prstGeom prst="rect">
              <a:avLst/>
            </a:prstGeom>
            <a:noFill/>
          </p:spPr>
          <p:txBody>
            <a:bodyPr wrap="square" lIns="36000" tIns="18000" rtlCol="0">
              <a:spAutoFit/>
            </a:bodyPr>
            <a:lstStyle/>
            <a:p>
              <a:r>
                <a:rPr lang="en-US" sz="1200" b="1" dirty="0"/>
                <a:t>PC Hardware</a:t>
              </a:r>
            </a:p>
          </p:txBody>
        </p:sp>
      </p:grpSp>
      <p:sp>
        <p:nvSpPr>
          <p:cNvPr id="15" name="AutoShape 42"/>
          <p:cNvSpPr>
            <a:spLocks noChangeArrowheads="1"/>
          </p:cNvSpPr>
          <p:nvPr/>
        </p:nvSpPr>
        <p:spPr bwMode="auto">
          <a:xfrm>
            <a:off x="576838" y="3497497"/>
            <a:ext cx="10942067" cy="1712373"/>
          </a:xfrm>
          <a:prstGeom prst="roundRect">
            <a:avLst>
              <a:gd name="adj" fmla="val 3086"/>
            </a:avLst>
          </a:prstGeom>
          <a:solidFill>
            <a:srgbClr val="9AB72D"/>
          </a:solidFill>
          <a:ln>
            <a:noFill/>
          </a:ln>
        </p:spPr>
        <p:txBody>
          <a:bodyPr wrap="none" lIns="36000" tIns="18000"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de-DE" sz="1400" b="1" dirty="0">
              <a:ea typeface="ヒラギノ角ゴ Pro W3" pitchFamily="1" charset="-128"/>
            </a:endParaRPr>
          </a:p>
        </p:txBody>
      </p:sp>
      <p:sp>
        <p:nvSpPr>
          <p:cNvPr id="3" name="Rechteck 2"/>
          <p:cNvSpPr>
            <a:spLocks/>
          </p:cNvSpPr>
          <p:nvPr/>
        </p:nvSpPr>
        <p:spPr>
          <a:xfrm>
            <a:off x="544177" y="5342615"/>
            <a:ext cx="10942067" cy="1390078"/>
          </a:xfrm>
          <a:prstGeom prst="rect">
            <a:avLst/>
          </a:prstGeom>
          <a:solidFill>
            <a:schemeClr val="bg1"/>
          </a:solid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0" rIns="234000" rtlCol="0" anchor="ctr"/>
          <a:lstStyle/>
          <a:p>
            <a:pPr algn="ctr"/>
            <a:endParaRPr lang="en-US" sz="1600" dirty="0">
              <a:solidFill>
                <a:schemeClr val="bg1"/>
              </a:solidFill>
              <a:latin typeface="Arial" pitchFamily="34" charset="0"/>
              <a:cs typeface="Arial" pitchFamily="34" charset="0"/>
            </a:endParaRPr>
          </a:p>
        </p:txBody>
      </p:sp>
      <p:sp>
        <p:nvSpPr>
          <p:cNvPr id="22" name="Textfeld 21"/>
          <p:cNvSpPr txBox="1"/>
          <p:nvPr/>
        </p:nvSpPr>
        <p:spPr>
          <a:xfrm>
            <a:off x="679018" y="3503545"/>
            <a:ext cx="5641437" cy="249008"/>
          </a:xfrm>
          <a:prstGeom prst="rect">
            <a:avLst/>
          </a:prstGeom>
          <a:noFill/>
        </p:spPr>
        <p:txBody>
          <a:bodyPr wrap="square" lIns="36000" tIns="18000" rtlCol="0">
            <a:spAutoFit/>
          </a:bodyPr>
          <a:lstStyle/>
          <a:p>
            <a:r>
              <a:rPr lang="en-US" sz="1200" dirty="0"/>
              <a:t>TwinCAT 3</a:t>
            </a:r>
          </a:p>
        </p:txBody>
      </p:sp>
      <p:grpSp>
        <p:nvGrpSpPr>
          <p:cNvPr id="26" name="Connectivity"/>
          <p:cNvGrpSpPr/>
          <p:nvPr/>
        </p:nvGrpSpPr>
        <p:grpSpPr>
          <a:xfrm>
            <a:off x="704378" y="3858968"/>
            <a:ext cx="930734" cy="1188000"/>
            <a:chOff x="4713900" y="1277106"/>
            <a:chExt cx="4549857" cy="1065293"/>
          </a:xfrm>
        </p:grpSpPr>
        <p:sp>
          <p:nvSpPr>
            <p:cNvPr id="27" name="AutoShape 38"/>
            <p:cNvSpPr>
              <a:spLocks noChangeArrowheads="1"/>
            </p:cNvSpPr>
            <p:nvPr/>
          </p:nvSpPr>
          <p:spPr bwMode="auto">
            <a:xfrm>
              <a:off x="4943760" y="1277106"/>
              <a:ext cx="4319997" cy="1045050"/>
            </a:xfrm>
            <a:prstGeom prst="roundRect">
              <a:avLst>
                <a:gd name="adj" fmla="val 16667"/>
              </a:avLst>
            </a:prstGeom>
            <a:gradFill>
              <a:gsLst>
                <a:gs pos="50000">
                  <a:srgbClr val="992A6C">
                    <a:lumMod val="70000"/>
                    <a:lumOff val="30000"/>
                  </a:srgbClr>
                </a:gs>
                <a:gs pos="0">
                  <a:srgbClr val="992A6C">
                    <a:lumMod val="50000"/>
                  </a:srgbClr>
                </a:gs>
                <a:gs pos="100000">
                  <a:srgbClr val="992A6C">
                    <a:lumMod val="50000"/>
                  </a:srgbClr>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28" name="AutoShape 38"/>
            <p:cNvSpPr>
              <a:spLocks noChangeArrowheads="1"/>
            </p:cNvSpPr>
            <p:nvPr/>
          </p:nvSpPr>
          <p:spPr bwMode="auto">
            <a:xfrm>
              <a:off x="4713900" y="1297349"/>
              <a:ext cx="4319997" cy="1045050"/>
            </a:xfrm>
            <a:prstGeom prst="roundRect">
              <a:avLst>
                <a:gd name="adj" fmla="val 16667"/>
              </a:avLst>
            </a:prstGeom>
            <a:solidFill>
              <a:srgbClr val="992A6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Connectivity</a:t>
              </a:r>
            </a:p>
          </p:txBody>
        </p:sp>
      </p:grpSp>
      <p:grpSp>
        <p:nvGrpSpPr>
          <p:cNvPr id="33" name="Gruppieren 32"/>
          <p:cNvGrpSpPr/>
          <p:nvPr/>
        </p:nvGrpSpPr>
        <p:grpSpPr>
          <a:xfrm>
            <a:off x="1680958" y="3858968"/>
            <a:ext cx="930734" cy="1188000"/>
            <a:chOff x="4713900" y="1277106"/>
            <a:chExt cx="4549857" cy="1065293"/>
          </a:xfrm>
        </p:grpSpPr>
        <p:sp>
          <p:nvSpPr>
            <p:cNvPr id="3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3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p:txBody>
        </p:sp>
      </p:grpSp>
      <p:grpSp>
        <p:nvGrpSpPr>
          <p:cNvPr id="61" name="Gruppieren 60"/>
          <p:cNvGrpSpPr/>
          <p:nvPr/>
        </p:nvGrpSpPr>
        <p:grpSpPr>
          <a:xfrm>
            <a:off x="2657537" y="3858968"/>
            <a:ext cx="930734" cy="1188000"/>
            <a:chOff x="4713900" y="1277106"/>
            <a:chExt cx="4549857" cy="1065293"/>
          </a:xfrm>
        </p:grpSpPr>
        <p:sp>
          <p:nvSpPr>
            <p:cNvPr id="62" name="AutoShape 38"/>
            <p:cNvSpPr>
              <a:spLocks noChangeArrowheads="1"/>
            </p:cNvSpPr>
            <p:nvPr/>
          </p:nvSpPr>
          <p:spPr bwMode="auto">
            <a:xfrm>
              <a:off x="4943760" y="1277106"/>
              <a:ext cx="4319997" cy="1045050"/>
            </a:xfrm>
            <a:prstGeom prst="roundRect">
              <a:avLst>
                <a:gd name="adj" fmla="val 16667"/>
              </a:avLst>
            </a:prstGeom>
            <a:gradFill>
              <a:gsLst>
                <a:gs pos="50000">
                  <a:srgbClr val="F6CF38"/>
                </a:gs>
                <a:gs pos="0">
                  <a:srgbClr val="BF9809"/>
                </a:gs>
                <a:gs pos="100000">
                  <a:srgbClr val="BF9809"/>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63" name="AutoShape 38"/>
            <p:cNvSpPr>
              <a:spLocks noChangeArrowheads="1"/>
            </p:cNvSpPr>
            <p:nvPr/>
          </p:nvSpPr>
          <p:spPr bwMode="auto">
            <a:xfrm>
              <a:off x="4713900" y="1297349"/>
              <a:ext cx="4319997" cy="1045050"/>
            </a:xfrm>
            <a:prstGeom prst="roundRect">
              <a:avLst>
                <a:gd name="adj" fmla="val 16667"/>
              </a:avLst>
            </a:prstGeom>
            <a:solidFill>
              <a:srgbClr val="F6CF38"/>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a:p>
              <a:pPr>
                <a:spcBef>
                  <a:spcPct val="0"/>
                </a:spcBef>
              </a:pPr>
              <a:r>
                <a:rPr lang="en-US" altLang="de-DE" sz="1050" dirty="0">
                  <a:latin typeface="Arial" panose="020B0604020202020204" pitchFamily="34" charset="0"/>
                  <a:cs typeface="Arial" panose="020B0604020202020204" pitchFamily="34" charset="0"/>
                </a:rPr>
                <a:t>Safety</a:t>
              </a:r>
            </a:p>
          </p:txBody>
        </p:sp>
      </p:grpSp>
      <p:grpSp>
        <p:nvGrpSpPr>
          <p:cNvPr id="64" name="Gruppieren 63"/>
          <p:cNvGrpSpPr/>
          <p:nvPr/>
        </p:nvGrpSpPr>
        <p:grpSpPr>
          <a:xfrm>
            <a:off x="3634117" y="3858968"/>
            <a:ext cx="930734" cy="1188000"/>
            <a:chOff x="4713900" y="1277106"/>
            <a:chExt cx="4549857" cy="1065293"/>
          </a:xfrm>
        </p:grpSpPr>
        <p:sp>
          <p:nvSpPr>
            <p:cNvPr id="65"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6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Motion</a:t>
              </a:r>
            </a:p>
          </p:txBody>
        </p:sp>
      </p:grpSp>
      <p:grpSp>
        <p:nvGrpSpPr>
          <p:cNvPr id="73" name="Gruppieren 72"/>
          <p:cNvGrpSpPr/>
          <p:nvPr/>
        </p:nvGrpSpPr>
        <p:grpSpPr>
          <a:xfrm>
            <a:off x="6563856" y="3858968"/>
            <a:ext cx="930734" cy="1188000"/>
            <a:chOff x="4713900" y="1277106"/>
            <a:chExt cx="4549857" cy="1065293"/>
          </a:xfrm>
        </p:grpSpPr>
        <p:sp>
          <p:nvSpPr>
            <p:cNvPr id="7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CCAT</a:t>
              </a:r>
            </a:p>
            <a:p>
              <a:pPr>
                <a:spcBef>
                  <a:spcPct val="0"/>
                </a:spcBef>
              </a:pPr>
              <a:r>
                <a:rPr lang="en-US" altLang="de-DE" sz="1050" dirty="0">
                  <a:latin typeface="Arial" panose="020B0604020202020204" pitchFamily="34" charset="0"/>
                  <a:cs typeface="Arial" panose="020B0604020202020204" pitchFamily="34" charset="0"/>
                </a:rPr>
                <a:t>Modules</a:t>
              </a:r>
            </a:p>
          </p:txBody>
        </p:sp>
      </p:grpSp>
      <p:grpSp>
        <p:nvGrpSpPr>
          <p:cNvPr id="76" name="Gruppieren 75"/>
          <p:cNvGrpSpPr/>
          <p:nvPr/>
        </p:nvGrpSpPr>
        <p:grpSpPr>
          <a:xfrm>
            <a:off x="7540435" y="3858968"/>
            <a:ext cx="930734" cy="1188000"/>
            <a:chOff x="4713900" y="1277106"/>
            <a:chExt cx="4549857" cy="1065293"/>
          </a:xfrm>
        </p:grpSpPr>
        <p:sp>
          <p:nvSpPr>
            <p:cNvPr id="77" name="AutoShape 38"/>
            <p:cNvSpPr>
              <a:spLocks noChangeArrowheads="1"/>
            </p:cNvSpPr>
            <p:nvPr/>
          </p:nvSpPr>
          <p:spPr bwMode="auto">
            <a:xfrm>
              <a:off x="4943760" y="1277106"/>
              <a:ext cx="4319997" cy="1045050"/>
            </a:xfrm>
            <a:prstGeom prst="roundRect">
              <a:avLst>
                <a:gd name="adj" fmla="val 16667"/>
              </a:avLst>
            </a:prstGeom>
            <a:gradFill>
              <a:gsLst>
                <a:gs pos="50000">
                  <a:srgbClr val="2B7A83"/>
                </a:gs>
                <a:gs pos="0">
                  <a:srgbClr val="19464B"/>
                </a:gs>
                <a:gs pos="100000">
                  <a:srgbClr val="19464B"/>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8" name="AutoShape 38"/>
            <p:cNvSpPr>
              <a:spLocks noChangeArrowheads="1"/>
            </p:cNvSpPr>
            <p:nvPr/>
          </p:nvSpPr>
          <p:spPr bwMode="auto">
            <a:xfrm>
              <a:off x="4713900" y="1297349"/>
              <a:ext cx="4319997" cy="1045050"/>
            </a:xfrm>
            <a:prstGeom prst="roundRect">
              <a:avLst>
                <a:gd name="adj" fmla="val 16667"/>
              </a:avLst>
            </a:prstGeom>
            <a:solidFill>
              <a:srgbClr val="2B7A83"/>
            </a:solidFill>
            <a:ln>
              <a:noFill/>
            </a:ln>
            <a:effectLst/>
          </p:spPr>
          <p:txBody>
            <a:bodyPr wrap="square" lIns="36000" tIns="18000" rIns="0" bIns="0" anchor="t" anchorCtr="0">
              <a:noAutofit/>
            </a:bodyPr>
            <a:lstStyle/>
            <a:p>
              <a:pPr>
                <a:spcBef>
                  <a:spcPct val="0"/>
                </a:spcBef>
              </a:pPr>
              <a:r>
                <a:rPr lang="en-US" sz="1050" dirty="0">
                  <a:solidFill>
                    <a:schemeClr val="bg1"/>
                  </a:solidFill>
                </a:rPr>
                <a:t>Simulink</a:t>
              </a:r>
              <a:r>
                <a:rPr lang="en-US" sz="1050" baseline="30000" dirty="0">
                  <a:solidFill>
                    <a:schemeClr val="bg1"/>
                  </a:solidFill>
                </a:rPr>
                <a:t>®</a:t>
              </a:r>
              <a:endParaRPr lang="en-US" sz="1050" dirty="0">
                <a:solidFill>
                  <a:schemeClr val="bg1"/>
                </a:solidFill>
                <a:latin typeface="Arial" panose="020B0604020202020204" pitchFamily="34" charset="0"/>
                <a:cs typeface="Arial" panose="020B0604020202020204" pitchFamily="34" charset="0"/>
              </a:endParaRPr>
            </a:p>
            <a:p>
              <a:pPr>
                <a:spcBef>
                  <a:spcPct val="0"/>
                </a:spcBef>
              </a:pPr>
              <a:r>
                <a:rPr lang="en-US" sz="1050" dirty="0">
                  <a:solidFill>
                    <a:schemeClr val="bg1"/>
                  </a:solidFill>
                  <a:latin typeface="Arial" panose="020B0604020202020204" pitchFamily="34" charset="0"/>
                  <a:cs typeface="Arial" panose="020B0604020202020204" pitchFamily="34" charset="0"/>
                </a:rPr>
                <a:t>Module</a:t>
              </a:r>
              <a:endParaRPr lang="en-US" sz="1050" dirty="0">
                <a:solidFill>
                  <a:schemeClr val="bg1"/>
                </a:solidFill>
              </a:endParaRPr>
            </a:p>
          </p:txBody>
        </p:sp>
      </p:grpSp>
      <p:grpSp>
        <p:nvGrpSpPr>
          <p:cNvPr id="79" name="Gruppieren 78"/>
          <p:cNvGrpSpPr/>
          <p:nvPr/>
        </p:nvGrpSpPr>
        <p:grpSpPr>
          <a:xfrm>
            <a:off x="8537703" y="3858968"/>
            <a:ext cx="910044" cy="1183712"/>
            <a:chOff x="4943760" y="1277106"/>
            <a:chExt cx="4319997" cy="1061448"/>
          </a:xfrm>
        </p:grpSpPr>
        <p:sp>
          <p:nvSpPr>
            <p:cNvPr id="80" name="AutoShape 38"/>
            <p:cNvSpPr>
              <a:spLocks noChangeArrowheads="1"/>
            </p:cNvSpPr>
            <p:nvPr/>
          </p:nvSpPr>
          <p:spPr bwMode="auto">
            <a:xfrm>
              <a:off x="4943760" y="1277106"/>
              <a:ext cx="4319997" cy="1045050"/>
            </a:xfrm>
            <a:prstGeom prst="roundRect">
              <a:avLst>
                <a:gd name="adj" fmla="val 16667"/>
              </a:avLst>
            </a:prstGeom>
            <a:gradFill>
              <a:gsLst>
                <a:gs pos="50000">
                  <a:schemeClr val="accent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1" name="AutoShape 38"/>
            <p:cNvSpPr>
              <a:spLocks noChangeArrowheads="1"/>
            </p:cNvSpPr>
            <p:nvPr/>
          </p:nvSpPr>
          <p:spPr bwMode="auto">
            <a:xfrm>
              <a:off x="4943761" y="1293504"/>
              <a:ext cx="4118295" cy="1045050"/>
            </a:xfrm>
            <a:prstGeom prst="roundRect">
              <a:avLst>
                <a:gd name="adj" fmla="val 16667"/>
              </a:avLst>
            </a:prstGeom>
            <a:solidFill>
              <a:schemeClr val="accent2"/>
            </a:solidFill>
            <a:ln>
              <a:noFill/>
            </a:ln>
            <a:effectLst/>
          </p:spPr>
          <p:txBody>
            <a:bodyPr wrap="none" lIns="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Measurement </a:t>
              </a:r>
            </a:p>
            <a:p>
              <a:pPr>
                <a:spcBef>
                  <a:spcPct val="0"/>
                </a:spcBef>
              </a:pPr>
              <a:r>
                <a:rPr lang="en-US" altLang="de-DE" sz="1050" dirty="0">
                  <a:solidFill>
                    <a:schemeClr val="bg1"/>
                  </a:solidFill>
                  <a:latin typeface="Arial" panose="020B0604020202020204" pitchFamily="34" charset="0"/>
                  <a:cs typeface="Arial" panose="020B0604020202020204" pitchFamily="34" charset="0"/>
                </a:rPr>
                <a:t>and Analytics</a:t>
              </a:r>
            </a:p>
          </p:txBody>
        </p:sp>
      </p:grpSp>
      <p:grpSp>
        <p:nvGrpSpPr>
          <p:cNvPr id="82" name="Gruppieren 81"/>
          <p:cNvGrpSpPr/>
          <p:nvPr/>
        </p:nvGrpSpPr>
        <p:grpSpPr>
          <a:xfrm>
            <a:off x="9493594" y="3858968"/>
            <a:ext cx="930734" cy="1188000"/>
            <a:chOff x="4713900" y="1277106"/>
            <a:chExt cx="4549857" cy="1065293"/>
          </a:xfrm>
        </p:grpSpPr>
        <p:sp>
          <p:nvSpPr>
            <p:cNvPr id="83" name="AutoShape 38"/>
            <p:cNvSpPr>
              <a:spLocks noChangeArrowheads="1"/>
            </p:cNvSpPr>
            <p:nvPr/>
          </p:nvSpPr>
          <p:spPr bwMode="auto">
            <a:xfrm>
              <a:off x="4943760" y="1277106"/>
              <a:ext cx="4319997" cy="1045050"/>
            </a:xfrm>
            <a:prstGeom prst="roundRect">
              <a:avLst>
                <a:gd name="adj" fmla="val 16667"/>
              </a:avLst>
            </a:prstGeom>
            <a:gradFill>
              <a:gsLst>
                <a:gs pos="50000">
                  <a:srgbClr val="C9252C"/>
                </a:gs>
                <a:gs pos="0">
                  <a:srgbClr val="8E1A20"/>
                </a:gs>
                <a:gs pos="100000">
                  <a:srgbClr val="8E1A20"/>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4" name="AutoShape 38"/>
            <p:cNvSpPr>
              <a:spLocks noChangeArrowheads="1"/>
            </p:cNvSpPr>
            <p:nvPr/>
          </p:nvSpPr>
          <p:spPr bwMode="auto">
            <a:xfrm>
              <a:off x="4713900" y="1297349"/>
              <a:ext cx="4319997" cy="1045050"/>
            </a:xfrm>
            <a:prstGeom prst="roundRect">
              <a:avLst>
                <a:gd name="adj" fmla="val 16667"/>
              </a:avLst>
            </a:prstGeom>
            <a:solidFill>
              <a:srgbClr val="C9252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Vision Runtime</a:t>
              </a:r>
            </a:p>
          </p:txBody>
        </p:sp>
      </p:grpSp>
      <p:grpSp>
        <p:nvGrpSpPr>
          <p:cNvPr id="85" name="Gruppieren 84"/>
          <p:cNvGrpSpPr/>
          <p:nvPr/>
        </p:nvGrpSpPr>
        <p:grpSpPr>
          <a:xfrm>
            <a:off x="10470169" y="3858968"/>
            <a:ext cx="930734" cy="1188000"/>
            <a:chOff x="4713900" y="1277106"/>
            <a:chExt cx="4549857" cy="1065293"/>
          </a:xfrm>
        </p:grpSpPr>
        <p:sp>
          <p:nvSpPr>
            <p:cNvPr id="86" name="AutoShape 38"/>
            <p:cNvSpPr>
              <a:spLocks noChangeArrowheads="1"/>
            </p:cNvSpPr>
            <p:nvPr/>
          </p:nvSpPr>
          <p:spPr bwMode="auto">
            <a:xfrm>
              <a:off x="4943760" y="1277106"/>
              <a:ext cx="4319997" cy="1045050"/>
            </a:xfrm>
            <a:prstGeom prst="roundRect">
              <a:avLst>
                <a:gd name="adj" fmla="val 16667"/>
              </a:avLst>
            </a:prstGeom>
            <a:gradFill>
              <a:gsLst>
                <a:gs pos="50000">
                  <a:srgbClr val="0083CA"/>
                </a:gs>
                <a:gs pos="0">
                  <a:srgbClr val="004E7A"/>
                </a:gs>
                <a:gs pos="100000">
                  <a:srgbClr val="004E7A"/>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7" name="AutoShape 38"/>
            <p:cNvSpPr>
              <a:spLocks noChangeArrowheads="1"/>
            </p:cNvSpPr>
            <p:nvPr/>
          </p:nvSpPr>
          <p:spPr bwMode="auto">
            <a:xfrm>
              <a:off x="4713900" y="1297349"/>
              <a:ext cx="4319997" cy="1045050"/>
            </a:xfrm>
            <a:prstGeom prst="roundRect">
              <a:avLst>
                <a:gd name="adj" fmla="val 16667"/>
              </a:avLst>
            </a:prstGeom>
            <a:solidFill>
              <a:srgbClr val="0083CA"/>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HMI</a:t>
              </a:r>
            </a:p>
          </p:txBody>
        </p:sp>
      </p:grpSp>
      <p:grpSp>
        <p:nvGrpSpPr>
          <p:cNvPr id="90" name="Gruppieren 89"/>
          <p:cNvGrpSpPr/>
          <p:nvPr/>
        </p:nvGrpSpPr>
        <p:grpSpPr>
          <a:xfrm>
            <a:off x="4610696" y="3858968"/>
            <a:ext cx="930734" cy="1188000"/>
            <a:chOff x="4713900" y="1277106"/>
            <a:chExt cx="4549857" cy="1065293"/>
          </a:xfrm>
        </p:grpSpPr>
        <p:sp>
          <p:nvSpPr>
            <p:cNvPr id="91"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CNC</a:t>
              </a:r>
            </a:p>
          </p:txBody>
        </p:sp>
      </p:grpSp>
      <p:grpSp>
        <p:nvGrpSpPr>
          <p:cNvPr id="93" name="Gruppieren 92"/>
          <p:cNvGrpSpPr/>
          <p:nvPr/>
        </p:nvGrpSpPr>
        <p:grpSpPr>
          <a:xfrm>
            <a:off x="5587276" y="3858968"/>
            <a:ext cx="930734" cy="1188000"/>
            <a:chOff x="4713900" y="1277106"/>
            <a:chExt cx="4549857" cy="1065293"/>
          </a:xfrm>
        </p:grpSpPr>
        <p:sp>
          <p:nvSpPr>
            <p:cNvPr id="94"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5"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Robotics Motion</a:t>
              </a:r>
            </a:p>
          </p:txBody>
        </p:sp>
      </p:grpSp>
      <p:grpSp>
        <p:nvGrpSpPr>
          <p:cNvPr id="172" name="Gruppieren 171"/>
          <p:cNvGrpSpPr/>
          <p:nvPr/>
        </p:nvGrpSpPr>
        <p:grpSpPr>
          <a:xfrm>
            <a:off x="631693" y="2751686"/>
            <a:ext cx="1379702" cy="586011"/>
            <a:chOff x="4713900" y="1258590"/>
            <a:chExt cx="4451450" cy="1083809"/>
          </a:xfrm>
        </p:grpSpPr>
        <p:sp>
          <p:nvSpPr>
            <p:cNvPr id="17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IoT Communication</a:t>
              </a:r>
            </a:p>
            <a:p>
              <a:pPr>
                <a:spcBef>
                  <a:spcPct val="0"/>
                </a:spcBef>
              </a:pPr>
              <a:r>
                <a:rPr lang="en-US" altLang="de-DE" sz="1050" dirty="0">
                  <a:latin typeface="+mj-lt"/>
                  <a:cs typeface="Arial" panose="020B0604020202020204" pitchFamily="34" charset="0"/>
                </a:rPr>
                <a:t>HTTPs</a:t>
              </a:r>
            </a:p>
            <a:p>
              <a:pPr>
                <a:spcBef>
                  <a:spcPct val="0"/>
                </a:spcBef>
              </a:pPr>
              <a:r>
                <a:rPr lang="en-US" altLang="de-DE" sz="1050" dirty="0">
                  <a:latin typeface="+mj-lt"/>
                  <a:cs typeface="Arial" panose="020B0604020202020204" pitchFamily="34" charset="0"/>
                </a:rPr>
                <a:t>MQTT</a:t>
              </a:r>
            </a:p>
            <a:p>
              <a:pPr>
                <a:spcBef>
                  <a:spcPct val="0"/>
                </a:spcBef>
              </a:pPr>
              <a:endParaRPr lang="en-US" altLang="de-DE" sz="1050" dirty="0">
                <a:latin typeface="+mj-lt"/>
                <a:cs typeface="Arial" panose="020B0604020202020204" pitchFamily="34" charset="0"/>
              </a:endParaRPr>
            </a:p>
          </p:txBody>
        </p:sp>
      </p:grpSp>
      <p:grpSp>
        <p:nvGrpSpPr>
          <p:cNvPr id="175" name="Gruppieren 174"/>
          <p:cNvGrpSpPr/>
          <p:nvPr/>
        </p:nvGrpSpPr>
        <p:grpSpPr>
          <a:xfrm>
            <a:off x="2226099" y="2751686"/>
            <a:ext cx="1379702" cy="586011"/>
            <a:chOff x="4713900" y="1258590"/>
            <a:chExt cx="4451450" cy="1083809"/>
          </a:xfrm>
        </p:grpSpPr>
        <p:sp>
          <p:nvSpPr>
            <p:cNvPr id="17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Database Connection</a:t>
              </a:r>
            </a:p>
          </p:txBody>
        </p:sp>
      </p:grpSp>
      <p:grpSp>
        <p:nvGrpSpPr>
          <p:cNvPr id="178" name="Gruppieren 177"/>
          <p:cNvGrpSpPr/>
          <p:nvPr/>
        </p:nvGrpSpPr>
        <p:grpSpPr>
          <a:xfrm>
            <a:off x="3820506" y="2751686"/>
            <a:ext cx="1379702" cy="586011"/>
            <a:chOff x="4713900" y="1258590"/>
            <a:chExt cx="4451450" cy="1083809"/>
          </a:xfrm>
        </p:grpSpPr>
        <p:sp>
          <p:nvSpPr>
            <p:cNvPr id="17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TCP/IP</a:t>
              </a:r>
            </a:p>
          </p:txBody>
        </p:sp>
      </p:grpSp>
      <p:grpSp>
        <p:nvGrpSpPr>
          <p:cNvPr id="181" name="Gruppieren 180"/>
          <p:cNvGrpSpPr/>
          <p:nvPr/>
        </p:nvGrpSpPr>
        <p:grpSpPr>
          <a:xfrm>
            <a:off x="5414912" y="2751686"/>
            <a:ext cx="1379702" cy="586011"/>
            <a:chOff x="4713900" y="1258590"/>
            <a:chExt cx="4451450" cy="1083809"/>
          </a:xfrm>
        </p:grpSpPr>
        <p:sp>
          <p:nvSpPr>
            <p:cNvPr id="18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18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endParaRPr lang="en-US" altLang="de-DE" sz="1050" dirty="0">
                <a:solidFill>
                  <a:schemeClr val="bg1"/>
                </a:solidFill>
                <a:latin typeface="Arial" panose="020B0604020202020204" pitchFamily="34" charset="0"/>
                <a:cs typeface="Arial" panose="020B0604020202020204" pitchFamily="34" charset="0"/>
              </a:endParaRPr>
            </a:p>
          </p:txBody>
        </p:sp>
      </p:grpSp>
      <p:grpSp>
        <p:nvGrpSpPr>
          <p:cNvPr id="184" name="Gruppieren 183"/>
          <p:cNvGrpSpPr/>
          <p:nvPr/>
        </p:nvGrpSpPr>
        <p:grpSpPr>
          <a:xfrm>
            <a:off x="7009318" y="2751686"/>
            <a:ext cx="1379702" cy="586011"/>
            <a:chOff x="4713900" y="1258590"/>
            <a:chExt cx="4451450" cy="1083809"/>
          </a:xfrm>
        </p:grpSpPr>
        <p:sp>
          <p:nvSpPr>
            <p:cNvPr id="185"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ADS</a:t>
              </a:r>
            </a:p>
          </p:txBody>
        </p:sp>
      </p:grpSp>
      <p:grpSp>
        <p:nvGrpSpPr>
          <p:cNvPr id="187" name="Gruppieren 186"/>
          <p:cNvGrpSpPr/>
          <p:nvPr/>
        </p:nvGrpSpPr>
        <p:grpSpPr>
          <a:xfrm>
            <a:off x="8603724" y="2751686"/>
            <a:ext cx="1379702" cy="586011"/>
            <a:chOff x="4713900" y="1258590"/>
            <a:chExt cx="4451450" cy="1083809"/>
          </a:xfrm>
        </p:grpSpPr>
        <p:sp>
          <p:nvSpPr>
            <p:cNvPr id="188"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9"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err="1">
                  <a:latin typeface="+mj-lt"/>
                  <a:cs typeface="Arial" panose="020B0604020202020204" pitchFamily="34" charset="0"/>
                </a:rPr>
                <a:t>EtherCAT</a:t>
              </a:r>
              <a:r>
                <a:rPr lang="en-US" altLang="de-DE" sz="1050" dirty="0">
                  <a:latin typeface="+mj-lt"/>
                  <a:cs typeface="Arial" panose="020B0604020202020204" pitchFamily="34" charset="0"/>
                </a:rPr>
                <a:t> Automation Protocol</a:t>
              </a:r>
            </a:p>
          </p:txBody>
        </p:sp>
      </p:grpSp>
      <p:grpSp>
        <p:nvGrpSpPr>
          <p:cNvPr id="190" name="Gruppieren 189"/>
          <p:cNvGrpSpPr/>
          <p:nvPr/>
        </p:nvGrpSpPr>
        <p:grpSpPr>
          <a:xfrm>
            <a:off x="10198131" y="2751686"/>
            <a:ext cx="1379702" cy="586011"/>
            <a:chOff x="4713900" y="1258590"/>
            <a:chExt cx="4451450" cy="1083809"/>
          </a:xfrm>
        </p:grpSpPr>
        <p:sp>
          <p:nvSpPr>
            <p:cNvPr id="191"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PROFINET, </a:t>
              </a:r>
              <a:r>
                <a:rPr lang="en-US" altLang="de-DE" sz="1050" dirty="0" err="1">
                  <a:latin typeface="+mj-lt"/>
                  <a:cs typeface="Arial" panose="020B0604020202020204" pitchFamily="34" charset="0"/>
                </a:rPr>
                <a:t>EtherNet</a:t>
              </a:r>
              <a:r>
                <a:rPr lang="en-US" altLang="de-DE" sz="1050" dirty="0">
                  <a:latin typeface="+mj-lt"/>
                  <a:cs typeface="Arial" panose="020B0604020202020204" pitchFamily="34" charset="0"/>
                </a:rPr>
                <a:t>/IP, </a:t>
              </a:r>
            </a:p>
            <a:p>
              <a:pPr>
                <a:spcBef>
                  <a:spcPct val="0"/>
                </a:spcBef>
              </a:pPr>
              <a:r>
                <a:rPr lang="en-US" altLang="de-DE" sz="1050" dirty="0">
                  <a:latin typeface="+mj-lt"/>
                  <a:cs typeface="Arial" panose="020B0604020202020204" pitchFamily="34" charset="0"/>
                </a:rPr>
                <a:t>Modbus</a:t>
              </a:r>
            </a:p>
          </p:txBody>
        </p:sp>
      </p:grpSp>
      <p:grpSp>
        <p:nvGrpSpPr>
          <p:cNvPr id="199" name="M2M"/>
          <p:cNvGrpSpPr/>
          <p:nvPr/>
        </p:nvGrpSpPr>
        <p:grpSpPr>
          <a:xfrm>
            <a:off x="3761580" y="1469014"/>
            <a:ext cx="1379702" cy="586011"/>
            <a:chOff x="4713900" y="1258590"/>
            <a:chExt cx="4451450" cy="1083809"/>
          </a:xfrm>
        </p:grpSpPr>
        <p:sp>
          <p:nvSpPr>
            <p:cNvPr id="200"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1"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M2M</a:t>
              </a:r>
            </a:p>
          </p:txBody>
        </p:sp>
      </p:grpSp>
      <p:grpSp>
        <p:nvGrpSpPr>
          <p:cNvPr id="202" name="MES"/>
          <p:cNvGrpSpPr/>
          <p:nvPr/>
        </p:nvGrpSpPr>
        <p:grpSpPr>
          <a:xfrm>
            <a:off x="5355986" y="1469014"/>
            <a:ext cx="1379702" cy="586011"/>
            <a:chOff x="4713900" y="1258590"/>
            <a:chExt cx="4451450" cy="1083809"/>
          </a:xfrm>
        </p:grpSpPr>
        <p:sp>
          <p:nvSpPr>
            <p:cNvPr id="20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MES / WES</a:t>
              </a:r>
            </a:p>
          </p:txBody>
        </p:sp>
      </p:grpSp>
      <p:grpSp>
        <p:nvGrpSpPr>
          <p:cNvPr id="205" name="HMI"/>
          <p:cNvGrpSpPr/>
          <p:nvPr/>
        </p:nvGrpSpPr>
        <p:grpSpPr>
          <a:xfrm>
            <a:off x="6950392" y="1469014"/>
            <a:ext cx="1379702" cy="586011"/>
            <a:chOff x="4713900" y="1258590"/>
            <a:chExt cx="4451450" cy="1083809"/>
          </a:xfrm>
        </p:grpSpPr>
        <p:sp>
          <p:nvSpPr>
            <p:cNvPr id="20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HMI</a:t>
              </a:r>
            </a:p>
          </p:txBody>
        </p:sp>
      </p:grpSp>
      <p:grpSp>
        <p:nvGrpSpPr>
          <p:cNvPr id="208" name="Matlab"/>
          <p:cNvGrpSpPr/>
          <p:nvPr/>
        </p:nvGrpSpPr>
        <p:grpSpPr>
          <a:xfrm>
            <a:off x="8544798" y="1469014"/>
            <a:ext cx="1379702" cy="586011"/>
            <a:chOff x="4713900" y="1258590"/>
            <a:chExt cx="4451450" cy="1083809"/>
          </a:xfrm>
        </p:grpSpPr>
        <p:sp>
          <p:nvSpPr>
            <p:cNvPr id="20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r>
                <a:rPr lang="en-US" sz="1050" dirty="0">
                  <a:latin typeface="+mj-lt"/>
                </a:rPr>
                <a:t>MATLAB</a:t>
              </a:r>
              <a:r>
                <a:rPr lang="en-US" sz="1050" baseline="30000" dirty="0">
                  <a:latin typeface="+mj-lt"/>
                </a:rPr>
                <a:t>®</a:t>
              </a:r>
              <a:endParaRPr lang="en-US" sz="1050" dirty="0">
                <a:latin typeface="+mj-lt"/>
              </a:endParaRPr>
            </a:p>
          </p:txBody>
        </p:sp>
      </p:grpSp>
      <p:grpSp>
        <p:nvGrpSpPr>
          <p:cNvPr id="211" name="Labview"/>
          <p:cNvGrpSpPr/>
          <p:nvPr/>
        </p:nvGrpSpPr>
        <p:grpSpPr>
          <a:xfrm>
            <a:off x="10139205" y="1469014"/>
            <a:ext cx="1379702" cy="586011"/>
            <a:chOff x="4713900" y="1258590"/>
            <a:chExt cx="4451450" cy="1083809"/>
          </a:xfrm>
        </p:grpSpPr>
        <p:sp>
          <p:nvSpPr>
            <p:cNvPr id="21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LabView</a:t>
              </a:r>
              <a:r>
                <a:rPr lang="en-US" sz="1050" baseline="30000" dirty="0">
                  <a:latin typeface="+mj-lt"/>
                </a:rPr>
                <a:t>®</a:t>
              </a:r>
              <a:endParaRPr lang="en-US" sz="1050" dirty="0">
                <a:latin typeface="+mj-lt"/>
              </a:endParaRPr>
            </a:p>
          </p:txBody>
        </p:sp>
      </p:grpSp>
      <p:sp>
        <p:nvSpPr>
          <p:cNvPr id="2" name="Titel 1"/>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Big Picture</a:t>
            </a:r>
          </a:p>
        </p:txBody>
      </p:sp>
      <p:pic>
        <p:nvPicPr>
          <p:cNvPr id="29" name="Connecitify Ic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6" y="4394712"/>
            <a:ext cx="542149" cy="542149"/>
          </a:xfrm>
          <a:prstGeom prst="rect">
            <a:avLst/>
          </a:prstGeom>
        </p:spPr>
      </p:pic>
      <p:pic>
        <p:nvPicPr>
          <p:cNvPr id="36" name="Grafik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875" y="4394712"/>
            <a:ext cx="542149" cy="542149"/>
          </a:xfrm>
          <a:prstGeom prst="rect">
            <a:avLst/>
          </a:prstGeom>
        </p:spPr>
      </p:pic>
      <p:pic>
        <p:nvPicPr>
          <p:cNvPr id="88" name="Grafik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6964" y="4394712"/>
            <a:ext cx="542149" cy="542149"/>
          </a:xfrm>
          <a:prstGeom prst="rect">
            <a:avLst/>
          </a:prstGeom>
        </p:spPr>
      </p:pic>
      <p:pic>
        <p:nvPicPr>
          <p:cNvPr id="89" name="Grafik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53" y="4394712"/>
            <a:ext cx="542149" cy="542149"/>
          </a:xfrm>
          <a:prstGeom prst="rect">
            <a:avLst/>
          </a:prstGeom>
        </p:spPr>
      </p:pic>
      <p:pic>
        <p:nvPicPr>
          <p:cNvPr id="96" name="Grafik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1142" y="4394712"/>
            <a:ext cx="542149" cy="542149"/>
          </a:xfrm>
          <a:prstGeom prst="rect">
            <a:avLst/>
          </a:prstGeom>
        </p:spPr>
      </p:pic>
      <p:pic>
        <p:nvPicPr>
          <p:cNvPr id="97" name="Grafik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8231" y="4394712"/>
            <a:ext cx="542149" cy="542149"/>
          </a:xfrm>
          <a:prstGeom prst="rect">
            <a:avLst/>
          </a:prstGeom>
        </p:spPr>
      </p:pic>
      <p:pic>
        <p:nvPicPr>
          <p:cNvPr id="98" name="Grafik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5320" y="4394712"/>
            <a:ext cx="542149" cy="542149"/>
          </a:xfrm>
          <a:prstGeom prst="rect">
            <a:avLst/>
          </a:prstGeom>
        </p:spPr>
      </p:pic>
      <p:pic>
        <p:nvPicPr>
          <p:cNvPr id="99" name="Grafik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2409" y="4394712"/>
            <a:ext cx="542149" cy="542149"/>
          </a:xfrm>
          <a:prstGeom prst="rect">
            <a:avLst/>
          </a:prstGeom>
        </p:spPr>
      </p:pic>
      <p:pic>
        <p:nvPicPr>
          <p:cNvPr id="100" name="Grafik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9498" y="4394712"/>
            <a:ext cx="542149" cy="542149"/>
          </a:xfrm>
          <a:prstGeom prst="rect">
            <a:avLst/>
          </a:prstGeom>
        </p:spPr>
      </p:pic>
      <p:pic>
        <p:nvPicPr>
          <p:cNvPr id="101" name="Grafik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6587" y="4394712"/>
            <a:ext cx="542149" cy="542149"/>
          </a:xfrm>
          <a:prstGeom prst="rect">
            <a:avLst/>
          </a:prstGeom>
        </p:spPr>
      </p:pic>
      <p:pic>
        <p:nvPicPr>
          <p:cNvPr id="102" name="Grafik 10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43676" y="4394712"/>
            <a:ext cx="542149" cy="542149"/>
          </a:xfrm>
          <a:prstGeom prst="rect">
            <a:avLst/>
          </a:prstGeom>
        </p:spPr>
      </p:pic>
      <p:pic>
        <p:nvPicPr>
          <p:cNvPr id="214" name="Grafik 2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7200" y="1489970"/>
            <a:ext cx="464371" cy="570878"/>
          </a:xfrm>
          <a:prstGeom prst="rect">
            <a:avLst/>
          </a:prstGeom>
        </p:spPr>
      </p:pic>
      <p:pic>
        <p:nvPicPr>
          <p:cNvPr id="215" name="Grafik 2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0152" y="1489970"/>
            <a:ext cx="464371" cy="570878"/>
          </a:xfrm>
          <a:prstGeom prst="rect">
            <a:avLst/>
          </a:prstGeom>
        </p:spPr>
      </p:pic>
      <p:sp>
        <p:nvSpPr>
          <p:cNvPr id="216" name="Freihandform 215"/>
          <p:cNvSpPr>
            <a:spLocks noChangeAspect="1"/>
          </p:cNvSpPr>
          <p:nvPr>
            <p:custDataLst>
              <p:tags r:id="rId1"/>
            </p:custDataLst>
          </p:nvPr>
        </p:nvSpPr>
        <p:spPr>
          <a:xfrm>
            <a:off x="191344" y="1163789"/>
            <a:ext cx="1616461" cy="844871"/>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gradFill>
            <a:gsLst>
              <a:gs pos="0">
                <a:schemeClr val="bg2">
                  <a:alpha val="95000"/>
                </a:schemeClr>
              </a:gs>
              <a:gs pos="60000">
                <a:schemeClr val="bg2">
                  <a:lumMod val="20000"/>
                  <a:lumOff val="80000"/>
                  <a:alpha val="75000"/>
                </a:schemeClr>
              </a:gs>
              <a:gs pos="31000">
                <a:schemeClr val="tx2">
                  <a:alpha val="85000"/>
                </a:schemeClr>
              </a:gs>
              <a:gs pos="85000">
                <a:schemeClr val="tx2">
                  <a:lumMod val="90000"/>
                  <a:alpha val="65000"/>
                </a:schemeClr>
              </a:gs>
              <a:gs pos="100000">
                <a:schemeClr val="bg2">
                  <a:alpha val="55000"/>
                </a:schemeClr>
              </a:gs>
            </a:gsLst>
            <a:lin ang="6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000" tIns="54000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22300">
              <a:spcAft>
                <a:spcPct val="35000"/>
              </a:spcAft>
              <a:defRPr/>
            </a:pPr>
            <a:endParaRPr lang="en-US" sz="1400" dirty="0">
              <a:solidFill>
                <a:schemeClr val="tx1"/>
              </a:solidFill>
            </a:endParaRPr>
          </a:p>
        </p:txBody>
      </p:sp>
      <p:sp>
        <p:nvSpPr>
          <p:cNvPr id="217" name="Textfeld 216"/>
          <p:cNvSpPr txBox="1"/>
          <p:nvPr/>
        </p:nvSpPr>
        <p:spPr>
          <a:xfrm>
            <a:off x="411727" y="1462913"/>
            <a:ext cx="1269231" cy="387508"/>
          </a:xfrm>
          <a:prstGeom prst="rect">
            <a:avLst/>
          </a:prstGeom>
          <a:noFill/>
        </p:spPr>
        <p:txBody>
          <a:bodyPr wrap="square" lIns="36000" tIns="18000" rtlCol="0">
            <a:spAutoFit/>
          </a:bodyPr>
          <a:lstStyle/>
          <a:p>
            <a:r>
              <a:rPr lang="en-US" sz="1050" dirty="0"/>
              <a:t>Cloud Connectivity +  Analytics</a:t>
            </a:r>
          </a:p>
        </p:txBody>
      </p:sp>
      <p:sp>
        <p:nvSpPr>
          <p:cNvPr id="218" name="Textfeld 217"/>
          <p:cNvSpPr txBox="1"/>
          <p:nvPr/>
        </p:nvSpPr>
        <p:spPr>
          <a:xfrm>
            <a:off x="2325911" y="1231806"/>
            <a:ext cx="376087" cy="225925"/>
          </a:xfrm>
          <a:prstGeom prst="rect">
            <a:avLst/>
          </a:prstGeom>
          <a:noFill/>
        </p:spPr>
        <p:txBody>
          <a:bodyPr wrap="square" lIns="36000" tIns="18000" rtlCol="0">
            <a:spAutoFit/>
          </a:bodyPr>
          <a:lstStyle/>
          <a:p>
            <a:r>
              <a:rPr lang="en-US" sz="1050" dirty="0"/>
              <a:t>DB</a:t>
            </a:r>
          </a:p>
        </p:txBody>
      </p:sp>
      <p:sp>
        <p:nvSpPr>
          <p:cNvPr id="219" name="Textfeld 218"/>
          <p:cNvSpPr txBox="1"/>
          <p:nvPr/>
        </p:nvSpPr>
        <p:spPr>
          <a:xfrm>
            <a:off x="2992147" y="1231806"/>
            <a:ext cx="435583" cy="225925"/>
          </a:xfrm>
          <a:prstGeom prst="rect">
            <a:avLst/>
          </a:prstGeom>
          <a:noFill/>
        </p:spPr>
        <p:txBody>
          <a:bodyPr wrap="square" lIns="36000" tIns="18000" rtlCol="0">
            <a:spAutoFit/>
          </a:bodyPr>
          <a:lstStyle/>
          <a:p>
            <a:r>
              <a:rPr lang="en-US" sz="1050" dirty="0"/>
              <a:t>ERP</a:t>
            </a:r>
          </a:p>
        </p:txBody>
      </p:sp>
      <p:pic>
        <p:nvPicPr>
          <p:cNvPr id="105" name="Picture 7" descr="C:\Dokumente und Einstellungen\KnutG\Desktop\Neuer Ordner\Sercos.png">
            <a:extLst>
              <a:ext uri="{FF2B5EF4-FFF2-40B4-BE49-F238E27FC236}">
                <a16:creationId xmlns:a16="http://schemas.microsoft.com/office/drawing/2014/main" id="{B925A107-97A0-41A3-91C0-7F74A8D8A13C}"/>
              </a:ext>
            </a:extLst>
          </p:cNvPr>
          <p:cNvPicPr>
            <a:picLocks noChangeAspect="1" noChangeArrowheads="1"/>
          </p:cNvPicPr>
          <p:nvPr/>
        </p:nvPicPr>
        <p:blipFill>
          <a:blip r:embed="rId16"/>
          <a:srcRect/>
          <a:stretch>
            <a:fillRect/>
          </a:stretch>
        </p:blipFill>
        <p:spPr bwMode="auto">
          <a:xfrm>
            <a:off x="684742" y="5476336"/>
            <a:ext cx="864905" cy="253051"/>
          </a:xfrm>
          <a:prstGeom prst="rect">
            <a:avLst/>
          </a:prstGeom>
          <a:noFill/>
        </p:spPr>
      </p:pic>
      <p:pic>
        <p:nvPicPr>
          <p:cNvPr id="108" name="Picture 10" descr="C:\Dokumente und Einstellungen\KnutG\Desktop\Neuer Ordner\ethercat.png">
            <a:extLst>
              <a:ext uri="{FF2B5EF4-FFF2-40B4-BE49-F238E27FC236}">
                <a16:creationId xmlns:a16="http://schemas.microsoft.com/office/drawing/2014/main" id="{9132A99B-4B4C-47AD-AD29-DB83E589DC38}"/>
              </a:ext>
            </a:extLst>
          </p:cNvPr>
          <p:cNvPicPr>
            <a:picLocks noChangeAspect="1" noChangeArrowheads="1"/>
          </p:cNvPicPr>
          <p:nvPr/>
        </p:nvPicPr>
        <p:blipFill>
          <a:blip r:embed="rId17"/>
          <a:srcRect/>
          <a:stretch>
            <a:fillRect/>
          </a:stretch>
        </p:blipFill>
        <p:spPr bwMode="auto">
          <a:xfrm>
            <a:off x="5205573" y="5635858"/>
            <a:ext cx="1834097" cy="415537"/>
          </a:xfrm>
          <a:prstGeom prst="rect">
            <a:avLst/>
          </a:prstGeom>
          <a:ln>
            <a:noFill/>
          </a:ln>
          <a:effectLst>
            <a:outerShdw blurRad="292100" dist="139700" dir="2700000" algn="tl" rotWithShape="0">
              <a:srgbClr val="333333">
                <a:alpha val="65000"/>
              </a:srgbClr>
            </a:outerShdw>
          </a:effectLst>
        </p:spPr>
      </p:pic>
      <p:pic>
        <p:nvPicPr>
          <p:cNvPr id="109" name="Picture 11" descr="C:\Dokumente und Einstellungen\KnutG\Desktop\Neuer Ordner\canopen_logo.png">
            <a:extLst>
              <a:ext uri="{FF2B5EF4-FFF2-40B4-BE49-F238E27FC236}">
                <a16:creationId xmlns:a16="http://schemas.microsoft.com/office/drawing/2014/main" id="{FC74A1FA-FB6F-4FB3-8316-F0DFC30FBCA6}"/>
              </a:ext>
            </a:extLst>
          </p:cNvPr>
          <p:cNvPicPr>
            <a:picLocks noChangeAspect="1" noChangeArrowheads="1"/>
          </p:cNvPicPr>
          <p:nvPr/>
        </p:nvPicPr>
        <p:blipFill>
          <a:blip r:embed="rId18"/>
          <a:srcRect/>
          <a:stretch>
            <a:fillRect/>
          </a:stretch>
        </p:blipFill>
        <p:spPr bwMode="auto">
          <a:xfrm>
            <a:off x="2252477" y="5537562"/>
            <a:ext cx="904162" cy="214890"/>
          </a:xfrm>
          <a:prstGeom prst="rect">
            <a:avLst/>
          </a:prstGeom>
          <a:noFill/>
        </p:spPr>
      </p:pic>
      <p:grpSp>
        <p:nvGrpSpPr>
          <p:cNvPr id="112" name="Gruppieren 70">
            <a:extLst>
              <a:ext uri="{FF2B5EF4-FFF2-40B4-BE49-F238E27FC236}">
                <a16:creationId xmlns:a16="http://schemas.microsoft.com/office/drawing/2014/main" id="{7956897C-BD5B-4340-A2E0-E075BA159A31}"/>
              </a:ext>
            </a:extLst>
          </p:cNvPr>
          <p:cNvGrpSpPr>
            <a:grpSpLocks/>
          </p:cNvGrpSpPr>
          <p:nvPr/>
        </p:nvGrpSpPr>
        <p:grpSpPr bwMode="auto">
          <a:xfrm>
            <a:off x="9889509" y="6333593"/>
            <a:ext cx="689838" cy="353943"/>
            <a:chOff x="4995000" y="1873249"/>
            <a:chExt cx="868854" cy="353043"/>
          </a:xfrm>
        </p:grpSpPr>
        <p:sp>
          <p:nvSpPr>
            <p:cNvPr id="113" name="Textfeld 108">
              <a:extLst>
                <a:ext uri="{FF2B5EF4-FFF2-40B4-BE49-F238E27FC236}">
                  <a16:creationId xmlns:a16="http://schemas.microsoft.com/office/drawing/2014/main" id="{568B1D4C-9FDB-43B3-8B6D-42705B308FF5}"/>
                </a:ext>
              </a:extLst>
            </p:cNvPr>
            <p:cNvSpPr txBox="1"/>
            <p:nvPr/>
          </p:nvSpPr>
          <p:spPr>
            <a:xfrm>
              <a:off x="5061528" y="1873249"/>
              <a:ext cx="802326" cy="353043"/>
            </a:xfrm>
            <a:prstGeom prst="rect">
              <a:avLst/>
            </a:prstGeom>
            <a:noFill/>
          </p:spPr>
          <p:txBody>
            <a:bodyPr>
              <a:spAutoFit/>
            </a:bodyPr>
            <a:lstStyle/>
            <a:p>
              <a:pPr>
                <a:defRPr/>
              </a:pPr>
              <a:r>
                <a:rPr lang="en-US" sz="800" i="1" dirty="0">
                  <a:effectLst>
                    <a:outerShdw blurRad="38100" dist="38100" dir="2700000" algn="tl">
                      <a:srgbClr val="000000">
                        <a:alpha val="43137"/>
                      </a:srgbClr>
                    </a:outerShdw>
                  </a:effectLst>
                  <a:latin typeface="Arial" charset="0"/>
                  <a:cs typeface="Arial" charset="0"/>
                </a:rPr>
                <a:t>RS232</a:t>
              </a:r>
              <a:endParaRPr lang="en-US" sz="1100" i="1" dirty="0">
                <a:effectLst>
                  <a:outerShdw blurRad="38100" dist="38100" dir="2700000" algn="tl">
                    <a:srgbClr val="000000">
                      <a:alpha val="43137"/>
                    </a:srgbClr>
                  </a:outerShdw>
                </a:effectLst>
                <a:latin typeface="Arial" charset="0"/>
                <a:cs typeface="Arial" charset="0"/>
              </a:endParaRPr>
            </a:p>
            <a:p>
              <a:pPr>
                <a:defRPr/>
              </a:pPr>
              <a:r>
                <a:rPr lang="en-US" sz="900" i="1" dirty="0">
                  <a:effectLst>
                    <a:outerShdw blurRad="38100" dist="38100" dir="2700000" algn="tl">
                      <a:srgbClr val="000000">
                        <a:alpha val="43137"/>
                      </a:srgbClr>
                    </a:outerShdw>
                  </a:effectLst>
                  <a:latin typeface="Arial" charset="0"/>
                  <a:cs typeface="Arial" charset="0"/>
                </a:rPr>
                <a:t>RS485</a:t>
              </a:r>
            </a:p>
          </p:txBody>
        </p:sp>
        <p:cxnSp>
          <p:nvCxnSpPr>
            <p:cNvPr id="114" name="Gerade Verbindung mit Pfeil 109">
              <a:extLst>
                <a:ext uri="{FF2B5EF4-FFF2-40B4-BE49-F238E27FC236}">
                  <a16:creationId xmlns:a16="http://schemas.microsoft.com/office/drawing/2014/main" id="{D322A0FB-EBA1-489B-A83F-B0905AC0233B}"/>
                </a:ext>
              </a:extLst>
            </p:cNvPr>
            <p:cNvCxnSpPr/>
            <p:nvPr/>
          </p:nvCxnSpPr>
          <p:spPr bwMode="auto">
            <a:xfrm rot="10800000" flipH="1">
              <a:off x="4995000" y="2048180"/>
              <a:ext cx="802326" cy="1590"/>
            </a:xfrm>
            <a:prstGeom prst="straightConnector1">
              <a:avLst/>
            </a:prstGeom>
            <a:solidFill>
              <a:schemeClr val="accent1"/>
            </a:solidFill>
            <a:ln w="15875" cap="flat" cmpd="sng" algn="ctr">
              <a:solidFill>
                <a:schemeClr val="tx1"/>
              </a:solidFill>
              <a:prstDash val="solid"/>
              <a:round/>
              <a:headEnd type="stealth" w="lg" len="lg"/>
              <a:tailEnd type="stealth" w="lg" len="lg"/>
            </a:ln>
            <a:effectLst>
              <a:outerShdw blurRad="50800" dist="38100" dir="2700000" algn="tl" rotWithShape="0">
                <a:prstClr val="black">
                  <a:alpha val="40000"/>
                </a:prstClr>
              </a:outerShdw>
            </a:effectLst>
          </p:spPr>
        </p:cxnSp>
      </p:grpSp>
      <p:pic>
        <p:nvPicPr>
          <p:cNvPr id="116" name="Picture 2" descr="PROFINET - Wikipedia">
            <a:extLst>
              <a:ext uri="{FF2B5EF4-FFF2-40B4-BE49-F238E27FC236}">
                <a16:creationId xmlns:a16="http://schemas.microsoft.com/office/drawing/2014/main" id="{8CCDA1D4-A01A-40DE-B14B-686CCB816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2461" y="5836376"/>
            <a:ext cx="684420" cy="36208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Image result for ethernet/ip logo">
            <a:extLst>
              <a:ext uri="{FF2B5EF4-FFF2-40B4-BE49-F238E27FC236}">
                <a16:creationId xmlns:a16="http://schemas.microsoft.com/office/drawing/2014/main" id="{0837999E-DEC0-4895-8556-8BC2A7116B00}"/>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84742" y="5836376"/>
            <a:ext cx="1206442" cy="15190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cc-link logo">
            <a:extLst>
              <a:ext uri="{FF2B5EF4-FFF2-40B4-BE49-F238E27FC236}">
                <a16:creationId xmlns:a16="http://schemas.microsoft.com/office/drawing/2014/main" id="{E1411DA3-49FE-4246-A8D1-393F54DB1736}"/>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7995526" y="5445779"/>
            <a:ext cx="636987" cy="3559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dali protocol logo">
            <a:extLst>
              <a:ext uri="{FF2B5EF4-FFF2-40B4-BE49-F238E27FC236}">
                <a16:creationId xmlns:a16="http://schemas.microsoft.com/office/drawing/2014/main" id="{4C8134C3-22CA-4F9D-A138-A26ADCEDD04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0559341" y="5922391"/>
            <a:ext cx="869506" cy="2869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SMI standard motor interfaceprotocol logo">
            <a:extLst>
              <a:ext uri="{FF2B5EF4-FFF2-40B4-BE49-F238E27FC236}">
                <a16:creationId xmlns:a16="http://schemas.microsoft.com/office/drawing/2014/main" id="{4A15C971-8547-4DE4-81C7-11018D5E55C8}"/>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707970" y="5466308"/>
            <a:ext cx="567054" cy="339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elated image">
            <a:extLst>
              <a:ext uri="{FF2B5EF4-FFF2-40B4-BE49-F238E27FC236}">
                <a16:creationId xmlns:a16="http://schemas.microsoft.com/office/drawing/2014/main" id="{B1C0A707-F3C9-4332-BBCD-EB0DB617178F}"/>
              </a:ext>
            </a:extLst>
          </p:cNvPr>
          <p:cNvPicPr>
            <a:picLocks noChangeAspect="1" noChangeArrowheads="1"/>
          </p:cNvPicPr>
          <p:nvPr/>
        </p:nvPicPr>
        <p:blipFill rotWithShape="1">
          <a:blip r:embed="rId24" cstate="hqprint">
            <a:extLst>
              <a:ext uri="{28A0092B-C50C-407E-A947-70E740481C1C}">
                <a14:useLocalDpi xmlns:a14="http://schemas.microsoft.com/office/drawing/2010/main"/>
              </a:ext>
            </a:extLst>
          </a:blip>
          <a:srcRect/>
          <a:stretch/>
        </p:blipFill>
        <p:spPr bwMode="auto">
          <a:xfrm>
            <a:off x="623392" y="6052400"/>
            <a:ext cx="1257854"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Image result for m-bus logo">
            <a:extLst>
              <a:ext uri="{FF2B5EF4-FFF2-40B4-BE49-F238E27FC236}">
                <a16:creationId xmlns:a16="http://schemas.microsoft.com/office/drawing/2014/main" id="{79EC9EAA-4C5F-48E0-83D0-3D6E3DC9742B}"/>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9073951" y="6404118"/>
            <a:ext cx="592636" cy="18503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8" descr="Image result for profibus logo">
            <a:extLst>
              <a:ext uri="{FF2B5EF4-FFF2-40B4-BE49-F238E27FC236}">
                <a16:creationId xmlns:a16="http://schemas.microsoft.com/office/drawing/2014/main" id="{87AA52EB-4937-4616-B68E-5C02F75C14C8}"/>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2137640" y="6196416"/>
            <a:ext cx="939237" cy="49688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0" descr="Image result for interbus logo">
            <a:extLst>
              <a:ext uri="{FF2B5EF4-FFF2-40B4-BE49-F238E27FC236}">
                <a16:creationId xmlns:a16="http://schemas.microsoft.com/office/drawing/2014/main" id="{5D76A621-0793-42DF-90ED-2B28FE39D004}"/>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8102373" y="6225299"/>
            <a:ext cx="493660" cy="4936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2" descr="Related image">
            <a:extLst>
              <a:ext uri="{FF2B5EF4-FFF2-40B4-BE49-F238E27FC236}">
                <a16:creationId xmlns:a16="http://schemas.microsoft.com/office/drawing/2014/main" id="{F527A5D1-EAF9-4A0A-8A87-6EE4F26743A1}"/>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8892213" y="5433039"/>
            <a:ext cx="1401365" cy="3928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4" descr="Related image">
            <a:extLst>
              <a:ext uri="{FF2B5EF4-FFF2-40B4-BE49-F238E27FC236}">
                <a16:creationId xmlns:a16="http://schemas.microsoft.com/office/drawing/2014/main" id="{DCD22927-47D3-4DA1-A4CD-2303316283A6}"/>
              </a:ext>
            </a:extLst>
          </p:cNvPr>
          <p:cNvPicPr>
            <a:picLocks noChangeAspect="1" noChangeArrowheads="1"/>
          </p:cNvPicPr>
          <p:nvPr/>
        </p:nvPicPr>
        <p:blipFill rotWithShape="1">
          <a:blip r:embed="rId30" cstate="hqprint">
            <a:extLst>
              <a:ext uri="{28A0092B-C50C-407E-A947-70E740481C1C}">
                <a14:useLocalDpi xmlns:a14="http://schemas.microsoft.com/office/drawing/2010/main"/>
              </a:ext>
            </a:extLst>
          </a:blip>
          <a:srcRect t="25598" b="32296"/>
          <a:stretch/>
        </p:blipFill>
        <p:spPr bwMode="auto">
          <a:xfrm>
            <a:off x="10756005" y="6387371"/>
            <a:ext cx="519019" cy="21853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257E2708-8683-4773-B7AF-AF55BC0A12D5}"/>
              </a:ext>
            </a:extLst>
          </p:cNvPr>
          <p:cNvPicPr>
            <a:picLocks noChangeAspect="1"/>
          </p:cNvPicPr>
          <p:nvPr/>
        </p:nvPicPr>
        <p:blipFill>
          <a:blip r:embed="rId31">
            <a:clrChange>
              <a:clrFrom>
                <a:srgbClr val="BCD5E0"/>
              </a:clrFrom>
              <a:clrTo>
                <a:srgbClr val="BCD5E0">
                  <a:alpha val="0"/>
                </a:srgbClr>
              </a:clrTo>
            </a:clrChange>
            <a:biLevel thresh="75000"/>
          </a:blip>
          <a:stretch>
            <a:fillRect/>
          </a:stretch>
        </p:blipFill>
        <p:spPr>
          <a:xfrm>
            <a:off x="622742" y="6399974"/>
            <a:ext cx="1275939" cy="318985"/>
          </a:xfrm>
          <a:prstGeom prst="rect">
            <a:avLst/>
          </a:prstGeom>
        </p:spPr>
      </p:pic>
      <p:pic>
        <p:nvPicPr>
          <p:cNvPr id="135" name="Picture 26" descr="Image result for bacnet logo">
            <a:extLst>
              <a:ext uri="{FF2B5EF4-FFF2-40B4-BE49-F238E27FC236}">
                <a16:creationId xmlns:a16="http://schemas.microsoft.com/office/drawing/2014/main" id="{6F7E18C2-426F-42B8-961F-7789BBD7481E}"/>
              </a:ext>
            </a:extLst>
          </p:cNvPr>
          <p:cNvPicPr>
            <a:picLocks noChangeAspect="1" noChangeArrowheads="1"/>
          </p:cNvPicPr>
          <p:nvPr/>
        </p:nvPicPr>
        <p:blipFill>
          <a:blip r:embed="rId32" cstate="hqprint">
            <a:extLst>
              <a:ext uri="{BEBA8EAE-BF5A-486C-A8C5-ECC9F3942E4B}">
                <a14:imgProps xmlns:a14="http://schemas.microsoft.com/office/drawing/2010/main">
                  <a14:imgLayer r:embed="rId3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9214277" y="5953150"/>
            <a:ext cx="1060219" cy="2157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descr="Image result for modbus logo">
            <a:extLst>
              <a:ext uri="{FF2B5EF4-FFF2-40B4-BE49-F238E27FC236}">
                <a16:creationId xmlns:a16="http://schemas.microsoft.com/office/drawing/2014/main" id="{9427A916-0FB4-4588-ABD9-820A5824BA35}"/>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3214594" y="6340432"/>
            <a:ext cx="1045677" cy="3329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ENOCEANp logo">
            <a:extLst>
              <a:ext uri="{FF2B5EF4-FFF2-40B4-BE49-F238E27FC236}">
                <a16:creationId xmlns:a16="http://schemas.microsoft.com/office/drawing/2014/main" id="{C1409691-9EDE-4CF8-8EB3-04F6FED3004D}"/>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8072937" y="5910332"/>
            <a:ext cx="727960" cy="28418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0" descr="Image result for as-interface logo">
            <a:extLst>
              <a:ext uri="{FF2B5EF4-FFF2-40B4-BE49-F238E27FC236}">
                <a16:creationId xmlns:a16="http://schemas.microsoft.com/office/drawing/2014/main" id="{5020F6B7-5F92-4769-93BE-483F8AEA21B7}"/>
              </a:ext>
            </a:extLst>
          </p:cNvPr>
          <p:cNvPicPr>
            <a:picLocks noChangeAspect="1" noChangeArrowheads="1"/>
          </p:cNvPicPr>
          <p:nvPr/>
        </p:nvPicPr>
        <p:blipFill>
          <a:blip r:embed="rId36" cstate="hqprint">
            <a:extLst>
              <a:ext uri="{BEBA8EAE-BF5A-486C-A8C5-ECC9F3942E4B}">
                <a14:imgProps xmlns:a14="http://schemas.microsoft.com/office/drawing/2010/main">
                  <a14:imgLayer r:embed="rId37">
                    <a14:imgEffect>
                      <a14:brightnessContrast bright="-61000" contrast="-40000"/>
                    </a14:imgEffect>
                  </a14:imgLayer>
                </a14:imgProps>
              </a:ext>
              <a:ext uri="{28A0092B-C50C-407E-A947-70E740481C1C}">
                <a14:useLocalDpi xmlns:a14="http://schemas.microsoft.com/office/drawing/2010/main"/>
              </a:ext>
            </a:extLst>
          </a:blip>
          <a:srcRect/>
          <a:stretch>
            <a:fillRect/>
          </a:stretch>
        </p:blipFill>
        <p:spPr bwMode="auto">
          <a:xfrm>
            <a:off x="3334758" y="5422018"/>
            <a:ext cx="679237" cy="3749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2" descr="Image result for io-link logo">
            <a:extLst>
              <a:ext uri="{FF2B5EF4-FFF2-40B4-BE49-F238E27FC236}">
                <a16:creationId xmlns:a16="http://schemas.microsoft.com/office/drawing/2014/main" id="{EFFF811F-8893-45B4-A9C7-DCB2DCCFC61C}"/>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3208222" y="5962367"/>
            <a:ext cx="1053972" cy="2435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opc ua">
            <a:extLst>
              <a:ext uri="{FF2B5EF4-FFF2-40B4-BE49-F238E27FC236}">
                <a16:creationId xmlns:a16="http://schemas.microsoft.com/office/drawing/2014/main" id="{3BECB3A7-322B-43E3-9C8E-DA8C4377CF73}"/>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5505553" y="2880599"/>
            <a:ext cx="830304" cy="15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8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14">
            <a:extLst>
              <a:ext uri="{FF2B5EF4-FFF2-40B4-BE49-F238E27FC236}">
                <a16:creationId xmlns:a16="http://schemas.microsoft.com/office/drawing/2014/main" id="{60482663-8FCB-062D-4737-CDE2CB59B673}"/>
              </a:ext>
            </a:extLst>
          </p:cNvPr>
          <p:cNvSpPr/>
          <p:nvPr/>
        </p:nvSpPr>
        <p:spPr>
          <a:xfrm>
            <a:off x="5879976" y="3136268"/>
            <a:ext cx="1872208" cy="1728193"/>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TF6730 IoT Communicator</a:t>
            </a:r>
          </a:p>
          <a:p>
            <a:pPr algn="ctr">
              <a:buFont typeface="Wingdings" panose="05000000000000000000" pitchFamily="2" charset="2"/>
              <a:buNone/>
            </a:pPr>
            <a:r>
              <a:rPr lang="de-DE" sz="1000" dirty="0">
                <a:solidFill>
                  <a:schemeClr val="tx1"/>
                </a:solidFill>
                <a:latin typeface="Arial" pitchFamily="34" charset="0"/>
                <a:cs typeface="Arial" pitchFamily="34" charset="0"/>
              </a:rPr>
              <a:t>Smartphone </a:t>
            </a:r>
            <a:r>
              <a:rPr lang="de-DE" sz="1000" dirty="0" err="1">
                <a:solidFill>
                  <a:schemeClr val="tx1"/>
                </a:solidFill>
                <a:latin typeface="Arial" pitchFamily="34" charset="0"/>
                <a:cs typeface="Arial" pitchFamily="34" charset="0"/>
              </a:rPr>
              <a:t>app</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Incl. PLC </a:t>
            </a:r>
            <a:r>
              <a:rPr lang="de-DE" sz="1000" dirty="0" err="1">
                <a:solidFill>
                  <a:schemeClr val="tx1"/>
                </a:solidFill>
                <a:latin typeface="Arial" pitchFamily="34" charset="0"/>
                <a:cs typeface="Arial" pitchFamily="34" charset="0"/>
              </a:rPr>
              <a:t>Function</a:t>
            </a:r>
            <a:r>
              <a:rPr lang="de-DE" sz="1000" dirty="0">
                <a:solidFill>
                  <a:schemeClr val="tx1"/>
                </a:solidFill>
                <a:latin typeface="Arial" pitchFamily="34" charset="0"/>
                <a:cs typeface="Arial" pitchFamily="34" charset="0"/>
              </a:rPr>
              <a:t> Blocks</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21" name="Freihandform 24"/>
          <p:cNvSpPr>
            <a:spLocks noChangeAspect="1"/>
          </p:cNvSpPr>
          <p:nvPr/>
        </p:nvSpPr>
        <p:spPr>
          <a:xfrm>
            <a:off x="8061503" y="1193610"/>
            <a:ext cx="4046882" cy="208918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ln>
                <a:solidFill>
                  <a:schemeClr val="bg1">
                    <a:lumMod val="75000"/>
                  </a:schemeClr>
                </a:solidFill>
              </a:ln>
              <a:solidFill>
                <a:schemeClr val="bg1"/>
              </a:solidFill>
              <a:latin typeface="Arial" pitchFamily="34" charset="0"/>
              <a:cs typeface="Arial" pitchFamily="34" charset="0"/>
            </a:endParaRPr>
          </a:p>
        </p:txBody>
      </p:sp>
      <p:sp>
        <p:nvSpPr>
          <p:cNvPr id="3" name="Text Placeholder 2"/>
          <p:cNvSpPr>
            <a:spLocks noGrp="1"/>
          </p:cNvSpPr>
          <p:nvPr>
            <p:ph type="body" sz="quarter" idx="15"/>
          </p:nvPr>
        </p:nvSpPr>
        <p:spPr>
          <a:xfrm>
            <a:off x="1" y="1090799"/>
            <a:ext cx="8021619" cy="1948931"/>
          </a:xfrm>
        </p:spPr>
        <p:txBody>
          <a:bodyPr/>
          <a:lstStyle/>
          <a:p>
            <a:r>
              <a:rPr lang="en-US" sz="1800" dirty="0"/>
              <a:t>IoT product family overview</a:t>
            </a:r>
          </a:p>
          <a:p>
            <a:pPr lvl="1"/>
            <a:r>
              <a:rPr lang="en-US" sz="1800" dirty="0"/>
              <a:t>Expose the underlying protocol(s):</a:t>
            </a:r>
          </a:p>
          <a:p>
            <a:pPr lvl="2"/>
            <a:r>
              <a:rPr lang="en-US" sz="1800" dirty="0"/>
              <a:t>MQTT, OPC UA, REST, Web Sockets</a:t>
            </a:r>
          </a:p>
          <a:p>
            <a:pPr lvl="2"/>
            <a:r>
              <a:rPr lang="en-US" sz="1800" dirty="0"/>
              <a:t>Flexible and customizable via PLC APIs, JSON/XML tooling</a:t>
            </a:r>
          </a:p>
          <a:p>
            <a:pPr lvl="1"/>
            <a:r>
              <a:rPr lang="en-US" sz="1800" dirty="0"/>
              <a:t>Competitors are typically tightly coupled to an application or service</a:t>
            </a:r>
          </a:p>
        </p:txBody>
      </p:sp>
      <p:pic>
        <p:nvPicPr>
          <p:cNvPr id="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895142"/>
            <a:ext cx="4127463" cy="2824119"/>
          </a:xfrm>
          <a:prstGeom prst="rect">
            <a:avLst/>
          </a:prstGeom>
        </p:spPr>
      </p:pic>
      <p:cxnSp>
        <p:nvCxnSpPr>
          <p:cNvPr id="30" name="Straight Arrow Connector 41"/>
          <p:cNvCxnSpPr/>
          <p:nvPr/>
        </p:nvCxnSpPr>
        <p:spPr>
          <a:xfrm flipV="1">
            <a:off x="8522006" y="3394111"/>
            <a:ext cx="0" cy="1002062"/>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1"/>
          <p:cNvCxnSpPr/>
          <p:nvPr/>
        </p:nvCxnSpPr>
        <p:spPr>
          <a:xfrm flipV="1">
            <a:off x="11042286" y="3394111"/>
            <a:ext cx="0" cy="1111588"/>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41"/>
          <p:cNvCxnSpPr/>
          <p:nvPr/>
        </p:nvCxnSpPr>
        <p:spPr>
          <a:xfrm flipV="1">
            <a:off x="10019091" y="3394111"/>
            <a:ext cx="0" cy="1665350"/>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4">
            <a:extLst>
              <a:ext uri="{FF2B5EF4-FFF2-40B4-BE49-F238E27FC236}">
                <a16:creationId xmlns:a16="http://schemas.microsoft.com/office/drawing/2014/main" id="{7F7C9616-B28F-43EA-B543-D31BF36AB409}"/>
              </a:ext>
            </a:extLst>
          </p:cNvPr>
          <p:cNvSpPr/>
          <p:nvPr/>
        </p:nvSpPr>
        <p:spPr>
          <a:xfrm>
            <a:off x="47328" y="3136269"/>
            <a:ext cx="1872208" cy="1728192"/>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TF6701 IoT Communication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6D412C48-B7C3-466C-8157-2D7980071D92}"/>
              </a:ext>
            </a:extLst>
          </p:cNvPr>
          <p:cNvPicPr>
            <a:picLocks noChangeAspect="1"/>
          </p:cNvPicPr>
          <p:nvPr/>
        </p:nvPicPr>
        <p:blipFill>
          <a:blip r:embed="rId4"/>
          <a:stretch>
            <a:fillRect/>
          </a:stretch>
        </p:blipFill>
        <p:spPr>
          <a:xfrm>
            <a:off x="305169" y="3829099"/>
            <a:ext cx="1449402" cy="493337"/>
          </a:xfrm>
          <a:prstGeom prst="rect">
            <a:avLst/>
          </a:prstGeom>
        </p:spPr>
      </p:pic>
      <p:sp>
        <p:nvSpPr>
          <p:cNvPr id="29" name="Abgerundetes Rechteck 14">
            <a:extLst>
              <a:ext uri="{FF2B5EF4-FFF2-40B4-BE49-F238E27FC236}">
                <a16:creationId xmlns:a16="http://schemas.microsoft.com/office/drawing/2014/main" id="{00527B59-0D83-4A20-9DF5-6665E6B8FAAB}"/>
              </a:ext>
            </a:extLst>
          </p:cNvPr>
          <p:cNvSpPr/>
          <p:nvPr/>
        </p:nvSpPr>
        <p:spPr>
          <a:xfrm>
            <a:off x="1991544"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TF6720 IoT Data Agent</a:t>
            </a:r>
          </a:p>
          <a:p>
            <a:pPr algn="ctr">
              <a:buFont typeface="Wingdings" panose="05000000000000000000" pitchFamily="2" charset="2"/>
              <a:buNone/>
            </a:pPr>
            <a:r>
              <a:rPr lang="de-DE" sz="1000" dirty="0">
                <a:solidFill>
                  <a:schemeClr val="tx1"/>
                </a:solidFill>
                <a:latin typeface="Arial" pitchFamily="34" charset="0"/>
                <a:cs typeface="Arial" pitchFamily="34" charset="0"/>
              </a:rPr>
              <a:t>IoT gateway application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Standalone tool</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33" name="Grafik 50">
            <a:extLst>
              <a:ext uri="{FF2B5EF4-FFF2-40B4-BE49-F238E27FC236}">
                <a16:creationId xmlns:a16="http://schemas.microsoft.com/office/drawing/2014/main" id="{CEAC930A-B148-4331-B72E-6B01115F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65" y="3827432"/>
            <a:ext cx="1572565" cy="851806"/>
          </a:xfrm>
          <a:prstGeom prst="rect">
            <a:avLst/>
          </a:prstGeom>
          <a:effectLst/>
        </p:spPr>
      </p:pic>
      <p:sp>
        <p:nvSpPr>
          <p:cNvPr id="34" name="Abgerundetes Rechteck 14">
            <a:extLst>
              <a:ext uri="{FF2B5EF4-FFF2-40B4-BE49-F238E27FC236}">
                <a16:creationId xmlns:a16="http://schemas.microsoft.com/office/drawing/2014/main" id="{275B3868-F666-4A94-B1F8-816C4C37EAF2}"/>
              </a:ext>
            </a:extLst>
          </p:cNvPr>
          <p:cNvSpPr/>
          <p:nvPr/>
        </p:nvSpPr>
        <p:spPr>
          <a:xfrm>
            <a:off x="3935760"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TF6710 IoT Functions</a:t>
            </a:r>
          </a:p>
          <a:p>
            <a:pPr algn="ctr">
              <a:buFont typeface="Wingdings" panose="05000000000000000000" pitchFamily="2" charset="2"/>
              <a:buNone/>
            </a:pPr>
            <a:r>
              <a:rPr lang="de-DE" sz="1000" dirty="0">
                <a:solidFill>
                  <a:schemeClr val="tx1"/>
                </a:solidFill>
                <a:latin typeface="Arial" pitchFamily="34" charset="0"/>
                <a:cs typeface="Arial" pitchFamily="34" charset="0"/>
              </a:rPr>
              <a:t>Data Agent access</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93087257-7230-4B24-9A65-0ED07F8C1EF2}"/>
              </a:ext>
            </a:extLst>
          </p:cNvPr>
          <p:cNvPicPr>
            <a:picLocks noChangeAspect="1"/>
          </p:cNvPicPr>
          <p:nvPr/>
        </p:nvPicPr>
        <p:blipFill>
          <a:blip r:embed="rId6"/>
          <a:stretch>
            <a:fillRect/>
          </a:stretch>
        </p:blipFill>
        <p:spPr>
          <a:xfrm>
            <a:off x="4060248" y="3855362"/>
            <a:ext cx="1674266" cy="262293"/>
          </a:xfrm>
          <a:prstGeom prst="rect">
            <a:avLst/>
          </a:prstGeom>
        </p:spPr>
      </p:pic>
      <p:pic>
        <p:nvPicPr>
          <p:cNvPr id="19" name="Picture 18">
            <a:extLst>
              <a:ext uri="{FF2B5EF4-FFF2-40B4-BE49-F238E27FC236}">
                <a16:creationId xmlns:a16="http://schemas.microsoft.com/office/drawing/2014/main" id="{01CD3807-D520-4A2E-9581-D33E0B9ED191}"/>
              </a:ext>
            </a:extLst>
          </p:cNvPr>
          <p:cNvPicPr>
            <a:picLocks noChangeAspect="1"/>
          </p:cNvPicPr>
          <p:nvPr/>
        </p:nvPicPr>
        <p:blipFill>
          <a:blip r:embed="rId7"/>
          <a:stretch>
            <a:fillRect/>
          </a:stretch>
        </p:blipFill>
        <p:spPr>
          <a:xfrm>
            <a:off x="4036406" y="4166759"/>
            <a:ext cx="881545" cy="189101"/>
          </a:xfrm>
          <a:prstGeom prst="rect">
            <a:avLst/>
          </a:prstGeom>
        </p:spPr>
      </p:pic>
      <p:pic>
        <p:nvPicPr>
          <p:cNvPr id="39" name="Picture 38">
            <a:extLst>
              <a:ext uri="{FF2B5EF4-FFF2-40B4-BE49-F238E27FC236}">
                <a16:creationId xmlns:a16="http://schemas.microsoft.com/office/drawing/2014/main" id="{8641615E-C4BA-4F90-B75A-D6C777231D98}"/>
              </a:ext>
            </a:extLst>
          </p:cNvPr>
          <p:cNvPicPr>
            <a:picLocks noChangeAspect="1"/>
          </p:cNvPicPr>
          <p:nvPr/>
        </p:nvPicPr>
        <p:blipFill>
          <a:blip r:embed="rId8"/>
          <a:stretch>
            <a:fillRect/>
          </a:stretch>
        </p:blipFill>
        <p:spPr>
          <a:xfrm>
            <a:off x="4911617" y="4176163"/>
            <a:ext cx="837133" cy="183446"/>
          </a:xfrm>
          <a:prstGeom prst="rect">
            <a:avLst/>
          </a:prstGeom>
        </p:spPr>
      </p:pic>
      <p:sp>
        <p:nvSpPr>
          <p:cNvPr id="40" name="Abgerundetes Rechteck 14">
            <a:extLst>
              <a:ext uri="{FF2B5EF4-FFF2-40B4-BE49-F238E27FC236}">
                <a16:creationId xmlns:a16="http://schemas.microsoft.com/office/drawing/2014/main" id="{FA15FFA0-8E7A-4428-A4D9-E09ADC43AF92}"/>
              </a:ext>
            </a:extLst>
          </p:cNvPr>
          <p:cNvSpPr/>
          <p:nvPr/>
        </p:nvSpPr>
        <p:spPr>
          <a:xfrm>
            <a:off x="47328" y="4941169"/>
            <a:ext cx="1872208" cy="1862838"/>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TF6760 IoT HTTP/REST</a:t>
            </a:r>
          </a:p>
          <a:p>
            <a:pPr algn="ctr">
              <a:buFont typeface="Wingdings" panose="05000000000000000000" pitchFamily="2" charset="2"/>
              <a:buNone/>
            </a:pPr>
            <a:r>
              <a:rPr lang="de-DE" sz="1000" dirty="0">
                <a:solidFill>
                  <a:schemeClr val="tx1"/>
                </a:solidFill>
                <a:latin typeface="Arial" pitchFamily="34" charset="0"/>
                <a:cs typeface="Arial" pitchFamily="34" charset="0"/>
              </a:rPr>
              <a:t>HTTP(S)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41" name="Picture 40">
            <a:extLst>
              <a:ext uri="{FF2B5EF4-FFF2-40B4-BE49-F238E27FC236}">
                <a16:creationId xmlns:a16="http://schemas.microsoft.com/office/drawing/2014/main" id="{BBC5B39F-D415-485B-9E9C-93D5D3A66535}"/>
              </a:ext>
            </a:extLst>
          </p:cNvPr>
          <p:cNvPicPr>
            <a:picLocks noChangeAspect="1"/>
          </p:cNvPicPr>
          <p:nvPr/>
        </p:nvPicPr>
        <p:blipFill>
          <a:blip r:embed="rId6"/>
          <a:stretch>
            <a:fillRect/>
          </a:stretch>
        </p:blipFill>
        <p:spPr>
          <a:xfrm>
            <a:off x="146299" y="5621798"/>
            <a:ext cx="1674266" cy="262293"/>
          </a:xfrm>
          <a:prstGeom prst="rect">
            <a:avLst/>
          </a:prstGeom>
        </p:spPr>
      </p:pic>
      <p:pic>
        <p:nvPicPr>
          <p:cNvPr id="42" name="Picture 41">
            <a:extLst>
              <a:ext uri="{FF2B5EF4-FFF2-40B4-BE49-F238E27FC236}">
                <a16:creationId xmlns:a16="http://schemas.microsoft.com/office/drawing/2014/main" id="{15DEE16C-3275-4669-B372-DCF226AF0C2B}"/>
              </a:ext>
            </a:extLst>
          </p:cNvPr>
          <p:cNvPicPr>
            <a:picLocks noChangeAspect="1"/>
          </p:cNvPicPr>
          <p:nvPr/>
        </p:nvPicPr>
        <p:blipFill>
          <a:blip r:embed="rId7"/>
          <a:stretch>
            <a:fillRect/>
          </a:stretch>
        </p:blipFill>
        <p:spPr>
          <a:xfrm>
            <a:off x="117683" y="5937401"/>
            <a:ext cx="823401" cy="176628"/>
          </a:xfrm>
          <a:prstGeom prst="rect">
            <a:avLst/>
          </a:prstGeom>
        </p:spPr>
      </p:pic>
      <p:pic>
        <p:nvPicPr>
          <p:cNvPr id="43" name="Picture 42">
            <a:extLst>
              <a:ext uri="{FF2B5EF4-FFF2-40B4-BE49-F238E27FC236}">
                <a16:creationId xmlns:a16="http://schemas.microsoft.com/office/drawing/2014/main" id="{BC5A96E5-AE3B-4EBF-BF36-531FB51B2A63}"/>
              </a:ext>
            </a:extLst>
          </p:cNvPr>
          <p:cNvPicPr>
            <a:picLocks noChangeAspect="1"/>
          </p:cNvPicPr>
          <p:nvPr/>
        </p:nvPicPr>
        <p:blipFill>
          <a:blip r:embed="rId8"/>
          <a:stretch>
            <a:fillRect/>
          </a:stretch>
        </p:blipFill>
        <p:spPr>
          <a:xfrm>
            <a:off x="950603" y="5937402"/>
            <a:ext cx="869962" cy="190640"/>
          </a:xfrm>
          <a:prstGeom prst="rect">
            <a:avLst/>
          </a:prstGeom>
        </p:spPr>
      </p:pic>
      <p:sp>
        <p:nvSpPr>
          <p:cNvPr id="44" name="Abgerundetes Rechteck 14">
            <a:extLst>
              <a:ext uri="{FF2B5EF4-FFF2-40B4-BE49-F238E27FC236}">
                <a16:creationId xmlns:a16="http://schemas.microsoft.com/office/drawing/2014/main" id="{1BD75A45-933D-4831-B1C0-E658EC8EE333}"/>
              </a:ext>
            </a:extLst>
          </p:cNvPr>
          <p:cNvSpPr/>
          <p:nvPr/>
        </p:nvSpPr>
        <p:spPr>
          <a:xfrm>
            <a:off x="1991544" y="4941168"/>
            <a:ext cx="1872208" cy="1862839"/>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TF6770 IoT WebSockets</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client</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server</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a:t>
            </a:r>
            <a:r>
              <a:rPr lang="de-DE" sz="1000" dirty="0" err="1">
                <a:solidFill>
                  <a:schemeClr val="tx1"/>
                </a:solidFill>
                <a:latin typeface="Arial" pitchFamily="34" charset="0"/>
                <a:cs typeface="Arial" pitchFamily="34" charset="0"/>
              </a:rPr>
              <a:t>driver</a:t>
            </a:r>
            <a:r>
              <a:rPr lang="de-DE" sz="1000" dirty="0">
                <a:solidFill>
                  <a:schemeClr val="tx1"/>
                </a:solidFill>
                <a:latin typeface="Arial" pitchFamily="34" charset="0"/>
                <a:cs typeface="Arial" pitchFamily="34" charset="0"/>
              </a:rPr>
              <a:t> </a:t>
            </a:r>
            <a:r>
              <a:rPr lang="de-DE" sz="1000" dirty="0" err="1">
                <a:solidFill>
                  <a:schemeClr val="tx1"/>
                </a:solidFill>
                <a:latin typeface="Arial" pitchFamily="34" charset="0"/>
                <a:cs typeface="Arial" pitchFamily="34" charset="0"/>
              </a:rPr>
              <a:t>for</a:t>
            </a:r>
            <a:r>
              <a:rPr lang="de-DE" sz="1000" dirty="0">
                <a:solidFill>
                  <a:schemeClr val="tx1"/>
                </a:solidFill>
                <a:latin typeface="Arial" pitchFamily="34" charset="0"/>
                <a:cs typeface="Arial" pitchFamily="34" charset="0"/>
              </a:rPr>
              <a:t> the PLC</a:t>
            </a:r>
          </a:p>
        </p:txBody>
      </p:sp>
      <p:pic>
        <p:nvPicPr>
          <p:cNvPr id="46" name="Picture 45">
            <a:extLst>
              <a:ext uri="{FF2B5EF4-FFF2-40B4-BE49-F238E27FC236}">
                <a16:creationId xmlns:a16="http://schemas.microsoft.com/office/drawing/2014/main" id="{804A3BFE-9892-4B9D-8774-D4979F7D6D86}"/>
              </a:ext>
            </a:extLst>
          </p:cNvPr>
          <p:cNvPicPr>
            <a:picLocks noChangeAspect="1"/>
          </p:cNvPicPr>
          <p:nvPr/>
        </p:nvPicPr>
        <p:blipFill>
          <a:blip r:embed="rId9"/>
          <a:stretch>
            <a:fillRect/>
          </a:stretch>
        </p:blipFill>
        <p:spPr>
          <a:xfrm>
            <a:off x="6280793" y="3784890"/>
            <a:ext cx="1061629" cy="414601"/>
          </a:xfrm>
          <a:prstGeom prst="rect">
            <a:avLst/>
          </a:prstGeom>
        </p:spPr>
      </p:pic>
      <p:pic>
        <p:nvPicPr>
          <p:cNvPr id="48" name="Picture 47">
            <a:extLst>
              <a:ext uri="{FF2B5EF4-FFF2-40B4-BE49-F238E27FC236}">
                <a16:creationId xmlns:a16="http://schemas.microsoft.com/office/drawing/2014/main" id="{67FDF120-0C4C-4797-9A35-1D3EE228A34E}"/>
              </a:ext>
            </a:extLst>
          </p:cNvPr>
          <p:cNvPicPr>
            <a:picLocks noChangeAspect="1"/>
          </p:cNvPicPr>
          <p:nvPr/>
        </p:nvPicPr>
        <p:blipFill>
          <a:blip r:embed="rId10"/>
          <a:stretch>
            <a:fillRect/>
          </a:stretch>
        </p:blipFill>
        <p:spPr>
          <a:xfrm>
            <a:off x="6289892" y="4242772"/>
            <a:ext cx="1060544" cy="349040"/>
          </a:xfrm>
          <a:prstGeom prst="rect">
            <a:avLst/>
          </a:prstGeom>
        </p:spPr>
      </p:pic>
      <p:sp>
        <p:nvSpPr>
          <p:cNvPr id="49" name="Abgerundetes Rechteck 14">
            <a:extLst>
              <a:ext uri="{FF2B5EF4-FFF2-40B4-BE49-F238E27FC236}">
                <a16:creationId xmlns:a16="http://schemas.microsoft.com/office/drawing/2014/main" id="{5D871DF2-9511-4E80-867D-792E14607E47}"/>
              </a:ext>
            </a:extLst>
          </p:cNvPr>
          <p:cNvSpPr/>
          <p:nvPr/>
        </p:nvSpPr>
        <p:spPr>
          <a:xfrm>
            <a:off x="5875504" y="4941168"/>
            <a:ext cx="1872208" cy="572397"/>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TF6020 JSON Data Interface</a:t>
            </a:r>
          </a:p>
          <a:p>
            <a:pPr algn="ctr">
              <a:buFont typeface="Wingdings" panose="05000000000000000000" pitchFamily="2" charset="2"/>
              <a:buNone/>
            </a:pPr>
            <a:r>
              <a:rPr lang="de-DE" sz="1000" dirty="0">
                <a:solidFill>
                  <a:schemeClr val="tx1"/>
                </a:solidFill>
                <a:latin typeface="Arial" pitchFamily="34" charset="0"/>
                <a:cs typeface="Arial" pitchFamily="34" charset="0"/>
              </a:rPr>
              <a:t>Req/Res MQTT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ADS interface for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5" name="Abgerundetes Rechteck 14">
            <a:extLst>
              <a:ext uri="{FF2B5EF4-FFF2-40B4-BE49-F238E27FC236}">
                <a16:creationId xmlns:a16="http://schemas.microsoft.com/office/drawing/2014/main" id="{64CF29FB-2265-4D60-835E-B1172EA69AE4}"/>
              </a:ext>
            </a:extLst>
          </p:cNvPr>
          <p:cNvSpPr/>
          <p:nvPr/>
        </p:nvSpPr>
        <p:spPr>
          <a:xfrm>
            <a:off x="5879976" y="6231369"/>
            <a:ext cx="1872208" cy="572396"/>
          </a:xfrm>
          <a:prstGeom prst="roundRect">
            <a:avLst/>
          </a:prstGeom>
          <a:pattFill prst="ltDnDiag">
            <a:fgClr>
              <a:schemeClr val="bg1">
                <a:lumMod val="75000"/>
              </a:schemeClr>
            </a:fgClr>
            <a:bgClr>
              <a:schemeClr val="bg1"/>
            </a:bgClr>
          </a:patt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TF6100 OPC UA</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Client, Server, Gateway</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6" name="Abgerundetes Rechteck 14">
            <a:extLst>
              <a:ext uri="{FF2B5EF4-FFF2-40B4-BE49-F238E27FC236}">
                <a16:creationId xmlns:a16="http://schemas.microsoft.com/office/drawing/2014/main" id="{2E8709C7-C8AE-44B5-BBC8-5F20909A3DF8}"/>
              </a:ext>
            </a:extLst>
          </p:cNvPr>
          <p:cNvSpPr/>
          <p:nvPr/>
        </p:nvSpPr>
        <p:spPr>
          <a:xfrm>
            <a:off x="5875504" y="5586716"/>
            <a:ext cx="1872208" cy="572396"/>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TF6105 OPC UA Pub/Sub</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Pub/Sub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UDP</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9A66C33C-A9EF-401F-9B4D-AC0B402E4669}"/>
              </a:ext>
            </a:extLst>
          </p:cNvPr>
          <p:cNvSpPr txBox="1"/>
          <p:nvPr/>
        </p:nvSpPr>
        <p:spPr>
          <a:xfrm>
            <a:off x="8753102" y="3413060"/>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grpSp>
        <p:nvGrpSpPr>
          <p:cNvPr id="9" name="Group 8">
            <a:extLst>
              <a:ext uri="{FF2B5EF4-FFF2-40B4-BE49-F238E27FC236}">
                <a16:creationId xmlns:a16="http://schemas.microsoft.com/office/drawing/2014/main" id="{159D5B89-1DEC-425B-B56D-B33D873811B1}"/>
              </a:ext>
            </a:extLst>
          </p:cNvPr>
          <p:cNvGrpSpPr/>
          <p:nvPr/>
        </p:nvGrpSpPr>
        <p:grpSpPr>
          <a:xfrm>
            <a:off x="9515563" y="1407536"/>
            <a:ext cx="1185601" cy="512720"/>
            <a:chOff x="9004188" y="1636830"/>
            <a:chExt cx="1185601" cy="512720"/>
          </a:xfrm>
        </p:grpSpPr>
        <p:pic>
          <p:nvPicPr>
            <p:cNvPr id="47" name="Grafik 46">
              <a:extLst>
                <a:ext uri="{FF2B5EF4-FFF2-40B4-BE49-F238E27FC236}">
                  <a16:creationId xmlns:a16="http://schemas.microsoft.com/office/drawing/2014/main" id="{9E8F0606-1E16-4494-9305-0963F52DF8F7}"/>
                </a:ext>
              </a:extLst>
            </p:cNvPr>
            <p:cNvPicPr>
              <a:picLocks noChangeAspect="1"/>
            </p:cNvPicPr>
            <p:nvPr/>
          </p:nvPicPr>
          <p:blipFill>
            <a:blip r:embed="rId11"/>
            <a:stretch>
              <a:fillRect/>
            </a:stretch>
          </p:blipFill>
          <p:spPr>
            <a:xfrm>
              <a:off x="9386257" y="1636830"/>
              <a:ext cx="421465" cy="314272"/>
            </a:xfrm>
            <a:prstGeom prst="rect">
              <a:avLst/>
            </a:prstGeom>
          </p:spPr>
        </p:pic>
        <p:sp>
          <p:nvSpPr>
            <p:cNvPr id="53" name="Textfeld 47">
              <a:extLst>
                <a:ext uri="{FF2B5EF4-FFF2-40B4-BE49-F238E27FC236}">
                  <a16:creationId xmlns:a16="http://schemas.microsoft.com/office/drawing/2014/main" id="{4DB526DA-308A-4A8B-90C1-FB422F82B197}"/>
                </a:ext>
              </a:extLst>
            </p:cNvPr>
            <p:cNvSpPr txBox="1"/>
            <p:nvPr/>
          </p:nvSpPr>
          <p:spPr>
            <a:xfrm>
              <a:off x="9004188" y="1934106"/>
              <a:ext cx="1185601" cy="215444"/>
            </a:xfrm>
            <a:prstGeom prst="rect">
              <a:avLst/>
            </a:prstGeom>
            <a:noFill/>
          </p:spPr>
          <p:txBody>
            <a:bodyPr wrap="square" rtlCol="0">
              <a:spAutoFit/>
            </a:bodyPr>
            <a:lstStyle/>
            <a:p>
              <a:pPr algn="ctr"/>
              <a:r>
                <a:rPr lang="de-DE" sz="800" dirty="0">
                  <a:solidFill>
                    <a:srgbClr val="2075B6"/>
                  </a:solidFill>
                </a:rPr>
                <a:t>Microsoft Azure</a:t>
              </a:r>
            </a:p>
          </p:txBody>
        </p:sp>
      </p:grpSp>
      <p:pic>
        <p:nvPicPr>
          <p:cNvPr id="54" name="Grafik 44">
            <a:extLst>
              <a:ext uri="{FF2B5EF4-FFF2-40B4-BE49-F238E27FC236}">
                <a16:creationId xmlns:a16="http://schemas.microsoft.com/office/drawing/2014/main" id="{B92AA533-E608-4A98-A401-590C7537A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0091" y="1706450"/>
            <a:ext cx="528047" cy="323194"/>
          </a:xfrm>
          <a:prstGeom prst="rect">
            <a:avLst/>
          </a:prstGeom>
        </p:spPr>
      </p:pic>
      <p:grpSp>
        <p:nvGrpSpPr>
          <p:cNvPr id="55" name="Gruppieren 48">
            <a:extLst>
              <a:ext uri="{FF2B5EF4-FFF2-40B4-BE49-F238E27FC236}">
                <a16:creationId xmlns:a16="http://schemas.microsoft.com/office/drawing/2014/main" id="{6B2E8F19-5DB3-4906-A764-B3B851849D3C}"/>
              </a:ext>
            </a:extLst>
          </p:cNvPr>
          <p:cNvGrpSpPr>
            <a:grpSpLocks noChangeAspect="1"/>
          </p:cNvGrpSpPr>
          <p:nvPr/>
        </p:nvGrpSpPr>
        <p:grpSpPr>
          <a:xfrm>
            <a:off x="10601545" y="1716037"/>
            <a:ext cx="900574" cy="298200"/>
            <a:chOff x="5094695" y="2140356"/>
            <a:chExt cx="1925578" cy="648071"/>
          </a:xfrm>
        </p:grpSpPr>
        <p:pic>
          <p:nvPicPr>
            <p:cNvPr id="56" name="Grafik 49">
              <a:extLst>
                <a:ext uri="{FF2B5EF4-FFF2-40B4-BE49-F238E27FC236}">
                  <a16:creationId xmlns:a16="http://schemas.microsoft.com/office/drawing/2014/main" id="{1B7D60A2-9600-44B3-AB37-593568D4E626}"/>
                </a:ext>
              </a:extLst>
            </p:cNvPr>
            <p:cNvPicPr>
              <a:picLocks noChangeAspect="1"/>
            </p:cNvPicPr>
            <p:nvPr/>
          </p:nvPicPr>
          <p:blipFill>
            <a:blip r:embed="rId13"/>
            <a:stretch>
              <a:fillRect/>
            </a:stretch>
          </p:blipFill>
          <p:spPr>
            <a:xfrm>
              <a:off x="5094695" y="2140356"/>
              <a:ext cx="668948" cy="335563"/>
            </a:xfrm>
            <a:prstGeom prst="rect">
              <a:avLst/>
            </a:prstGeom>
          </p:spPr>
        </p:pic>
        <p:pic>
          <p:nvPicPr>
            <p:cNvPr id="57" name="Grafik 50">
              <a:extLst>
                <a:ext uri="{FF2B5EF4-FFF2-40B4-BE49-F238E27FC236}">
                  <a16:creationId xmlns:a16="http://schemas.microsoft.com/office/drawing/2014/main" id="{42EA8A29-34DC-4007-ACB2-AC086F0999F8}"/>
                </a:ext>
              </a:extLst>
            </p:cNvPr>
            <p:cNvPicPr>
              <a:picLocks noChangeAspect="1"/>
            </p:cNvPicPr>
            <p:nvPr/>
          </p:nvPicPr>
          <p:blipFill>
            <a:blip r:embed="rId14"/>
            <a:stretch>
              <a:fillRect/>
            </a:stretch>
          </p:blipFill>
          <p:spPr>
            <a:xfrm>
              <a:off x="5123993" y="2481242"/>
              <a:ext cx="1896280" cy="307185"/>
            </a:xfrm>
            <a:prstGeom prst="rect">
              <a:avLst/>
            </a:prstGeom>
          </p:spPr>
        </p:pic>
      </p:grpSp>
      <p:grpSp>
        <p:nvGrpSpPr>
          <p:cNvPr id="58" name="Gruppieren 58">
            <a:extLst>
              <a:ext uri="{FF2B5EF4-FFF2-40B4-BE49-F238E27FC236}">
                <a16:creationId xmlns:a16="http://schemas.microsoft.com/office/drawing/2014/main" id="{E2CECA4D-B645-4EF3-ADD1-62FA91904DF8}"/>
              </a:ext>
            </a:extLst>
          </p:cNvPr>
          <p:cNvGrpSpPr/>
          <p:nvPr/>
        </p:nvGrpSpPr>
        <p:grpSpPr>
          <a:xfrm>
            <a:off x="8587552" y="2749424"/>
            <a:ext cx="1012895" cy="371837"/>
            <a:chOff x="6319439" y="4290140"/>
            <a:chExt cx="2173825" cy="757535"/>
          </a:xfrm>
        </p:grpSpPr>
        <p:pic>
          <p:nvPicPr>
            <p:cNvPr id="59" name="Grafik 59">
              <a:extLst>
                <a:ext uri="{FF2B5EF4-FFF2-40B4-BE49-F238E27FC236}">
                  <a16:creationId xmlns:a16="http://schemas.microsoft.com/office/drawing/2014/main" id="{85801AA7-F109-4DE5-882B-89AFEFD8BE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9439" y="4290140"/>
              <a:ext cx="2088232" cy="412889"/>
            </a:xfrm>
            <a:prstGeom prst="rect">
              <a:avLst/>
            </a:prstGeom>
          </p:spPr>
        </p:pic>
        <p:sp>
          <p:nvSpPr>
            <p:cNvPr id="60" name="Textfeld 60">
              <a:extLst>
                <a:ext uri="{FF2B5EF4-FFF2-40B4-BE49-F238E27FC236}">
                  <a16:creationId xmlns:a16="http://schemas.microsoft.com/office/drawing/2014/main" id="{87EA4773-7C47-4C48-93A8-7BB6DB4FF37A}"/>
                </a:ext>
              </a:extLst>
            </p:cNvPr>
            <p:cNvSpPr txBox="1"/>
            <p:nvPr/>
          </p:nvSpPr>
          <p:spPr>
            <a:xfrm>
              <a:off x="6951328" y="4608756"/>
              <a:ext cx="1541936" cy="438919"/>
            </a:xfrm>
            <a:prstGeom prst="rect">
              <a:avLst/>
            </a:prstGeom>
            <a:noFill/>
          </p:spPr>
          <p:txBody>
            <a:bodyPr wrap="none" rtlCol="0">
              <a:spAutoFit/>
            </a:bodyPr>
            <a:lstStyle/>
            <a:p>
              <a:r>
                <a:rPr lang="de-DE" sz="800" dirty="0">
                  <a:solidFill>
                    <a:srgbClr val="11619C"/>
                  </a:solidFill>
                </a:rPr>
                <a:t>Thingspeak</a:t>
              </a:r>
            </a:p>
          </p:txBody>
        </p:sp>
      </p:grpSp>
      <p:pic>
        <p:nvPicPr>
          <p:cNvPr id="61" name="Grafik 61">
            <a:extLst>
              <a:ext uri="{FF2B5EF4-FFF2-40B4-BE49-F238E27FC236}">
                <a16:creationId xmlns:a16="http://schemas.microsoft.com/office/drawing/2014/main" id="{CAC86A7C-4B4E-46E6-901C-7EF7C5823D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9100" y="2149053"/>
            <a:ext cx="1086777" cy="226619"/>
          </a:xfrm>
          <a:prstGeom prst="rect">
            <a:avLst/>
          </a:prstGeom>
        </p:spPr>
      </p:pic>
      <p:pic>
        <p:nvPicPr>
          <p:cNvPr id="62" name="Grafik 3">
            <a:extLst>
              <a:ext uri="{FF2B5EF4-FFF2-40B4-BE49-F238E27FC236}">
                <a16:creationId xmlns:a16="http://schemas.microsoft.com/office/drawing/2014/main" id="{17EF1082-7011-409A-B874-CF33F24C2C39}"/>
              </a:ext>
            </a:extLst>
          </p:cNvPr>
          <p:cNvPicPr>
            <a:picLocks noChangeAspect="1"/>
          </p:cNvPicPr>
          <p:nvPr/>
        </p:nvPicPr>
        <p:blipFill rotWithShape="1">
          <a:blip r:embed="rId17">
            <a:extLst>
              <a:ext uri="{28A0092B-C50C-407E-A947-70E740481C1C}">
                <a14:useLocalDpi xmlns:a14="http://schemas.microsoft.com/office/drawing/2010/main" val="0"/>
              </a:ext>
            </a:extLst>
          </a:blip>
          <a:srcRect l="30303" t="37400" r="30302" b="34250"/>
          <a:stretch/>
        </p:blipFill>
        <p:spPr>
          <a:xfrm>
            <a:off x="8289899" y="1981628"/>
            <a:ext cx="787805" cy="354512"/>
          </a:xfrm>
          <a:prstGeom prst="rect">
            <a:avLst/>
          </a:prstGeom>
        </p:spPr>
      </p:pic>
      <p:pic>
        <p:nvPicPr>
          <p:cNvPr id="63" name="Picture 2" descr="1.7 | projects.eclipse.org">
            <a:extLst>
              <a:ext uri="{FF2B5EF4-FFF2-40B4-BE49-F238E27FC236}">
                <a16:creationId xmlns:a16="http://schemas.microsoft.com/office/drawing/2014/main" id="{5896712D-FA4B-41D6-BCA6-A37B7A4EB8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98982" y="2209370"/>
            <a:ext cx="433777" cy="42727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fik 4">
            <a:extLst>
              <a:ext uri="{FF2B5EF4-FFF2-40B4-BE49-F238E27FC236}">
                <a16:creationId xmlns:a16="http://schemas.microsoft.com/office/drawing/2014/main" id="{4D339F9B-8221-45E8-B918-62CEBFE646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54111" y="2266148"/>
            <a:ext cx="898789" cy="342367"/>
          </a:xfrm>
          <a:prstGeom prst="rect">
            <a:avLst/>
          </a:prstGeom>
        </p:spPr>
      </p:pic>
      <p:pic>
        <p:nvPicPr>
          <p:cNvPr id="70" name="Grafik 44">
            <a:extLst>
              <a:ext uri="{FF2B5EF4-FFF2-40B4-BE49-F238E27FC236}">
                <a16:creationId xmlns:a16="http://schemas.microsoft.com/office/drawing/2014/main" id="{BCF8FF79-BDCD-4BA2-BD4F-CA929B3022B3}"/>
              </a:ext>
            </a:extLst>
          </p:cNvPr>
          <p:cNvPicPr>
            <a:picLocks noChangeAspect="1"/>
          </p:cNvPicPr>
          <p:nvPr/>
        </p:nvPicPr>
        <p:blipFill>
          <a:blip r:embed="rId20"/>
          <a:stretch>
            <a:fillRect/>
          </a:stretch>
        </p:blipFill>
        <p:spPr>
          <a:xfrm>
            <a:off x="8123455" y="4410484"/>
            <a:ext cx="797101" cy="565595"/>
          </a:xfrm>
          <a:prstGeom prst="rect">
            <a:avLst/>
          </a:prstGeom>
          <a:effectLst>
            <a:outerShdw blurRad="50800" dist="38100" dir="2700000" algn="tl" rotWithShape="0">
              <a:prstClr val="black">
                <a:alpha val="40000"/>
              </a:prstClr>
            </a:outerShdw>
          </a:effectLst>
        </p:spPr>
      </p:pic>
      <p:pic>
        <p:nvPicPr>
          <p:cNvPr id="71" name="Grafik 74">
            <a:extLst>
              <a:ext uri="{FF2B5EF4-FFF2-40B4-BE49-F238E27FC236}">
                <a16:creationId xmlns:a16="http://schemas.microsoft.com/office/drawing/2014/main" id="{F3795D68-75FE-4688-A601-27E6A249FF85}"/>
              </a:ext>
            </a:extLst>
          </p:cNvPr>
          <p:cNvPicPr>
            <a:picLocks noChangeAspect="1"/>
          </p:cNvPicPr>
          <p:nvPr/>
        </p:nvPicPr>
        <p:blipFill>
          <a:blip r:embed="rId21"/>
          <a:stretch>
            <a:fillRect/>
          </a:stretch>
        </p:blipFill>
        <p:spPr>
          <a:xfrm>
            <a:off x="9783442" y="5059461"/>
            <a:ext cx="479385" cy="563586"/>
          </a:xfrm>
          <a:prstGeom prst="rect">
            <a:avLst/>
          </a:prstGeom>
          <a:effectLst>
            <a:outerShdw blurRad="50800" dist="38100" dir="2700000" algn="tl" rotWithShape="0">
              <a:prstClr val="black">
                <a:alpha val="40000"/>
              </a:prstClr>
            </a:outerShdw>
          </a:effectLst>
        </p:spPr>
      </p:pic>
      <p:pic>
        <p:nvPicPr>
          <p:cNvPr id="50" name="Picture 49" descr="A picture containing diagram&#10;&#10;Description automatically generated">
            <a:extLst>
              <a:ext uri="{FF2B5EF4-FFF2-40B4-BE49-F238E27FC236}">
                <a16:creationId xmlns:a16="http://schemas.microsoft.com/office/drawing/2014/main" id="{3A18B72B-7A8B-4ED3-92D4-6A220526DC37}"/>
              </a:ext>
            </a:extLst>
          </p:cNvPr>
          <p:cNvPicPr>
            <a:picLocks noChangeAspect="1"/>
          </p:cNvPicPr>
          <p:nvPr/>
        </p:nvPicPr>
        <p:blipFill>
          <a:blip r:embed="rId22"/>
          <a:stretch>
            <a:fillRect/>
          </a:stretch>
        </p:blipFill>
        <p:spPr>
          <a:xfrm>
            <a:off x="8612272" y="4226786"/>
            <a:ext cx="481728" cy="385383"/>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EEBFBFD5-A769-4743-8B41-3125DBFC4EC6}"/>
              </a:ext>
            </a:extLst>
          </p:cNvPr>
          <p:cNvPicPr>
            <a:picLocks noChangeAspect="1"/>
          </p:cNvPicPr>
          <p:nvPr/>
        </p:nvPicPr>
        <p:blipFill>
          <a:blip r:embed="rId22"/>
          <a:stretch>
            <a:fillRect/>
          </a:stretch>
        </p:blipFill>
        <p:spPr>
          <a:xfrm>
            <a:off x="10108364" y="4916316"/>
            <a:ext cx="481728" cy="385383"/>
          </a:xfrm>
          <a:prstGeom prst="rect">
            <a:avLst/>
          </a:prstGeom>
        </p:spPr>
      </p:pic>
      <p:pic>
        <p:nvPicPr>
          <p:cNvPr id="72" name="Grafik 6">
            <a:extLst>
              <a:ext uri="{FF2B5EF4-FFF2-40B4-BE49-F238E27FC236}">
                <a16:creationId xmlns:a16="http://schemas.microsoft.com/office/drawing/2014/main" id="{6204EC6A-C989-4BCA-8123-0EA0423FA3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9435" y="4523955"/>
            <a:ext cx="745702" cy="563751"/>
          </a:xfrm>
          <a:prstGeom prst="rect">
            <a:avLst/>
          </a:prstGeom>
          <a:effectLst>
            <a:outerShdw blurRad="50800" dist="38100" dir="2700000" algn="tl" rotWithShape="0">
              <a:prstClr val="black">
                <a:alpha val="40000"/>
              </a:prstClr>
            </a:outerShdw>
          </a:effectLst>
        </p:spPr>
      </p:pic>
      <p:pic>
        <p:nvPicPr>
          <p:cNvPr id="52" name="Picture 51" descr="A picture containing diagram&#10;&#10;Description automatically generated">
            <a:extLst>
              <a:ext uri="{FF2B5EF4-FFF2-40B4-BE49-F238E27FC236}">
                <a16:creationId xmlns:a16="http://schemas.microsoft.com/office/drawing/2014/main" id="{7C989887-B03B-4C01-9A74-287B7F22F4F3}"/>
              </a:ext>
            </a:extLst>
          </p:cNvPr>
          <p:cNvPicPr>
            <a:picLocks noChangeAspect="1"/>
          </p:cNvPicPr>
          <p:nvPr/>
        </p:nvPicPr>
        <p:blipFill>
          <a:blip r:embed="rId22"/>
          <a:stretch>
            <a:fillRect/>
          </a:stretch>
        </p:blipFill>
        <p:spPr>
          <a:xfrm>
            <a:off x="11144883" y="4333096"/>
            <a:ext cx="481728" cy="385383"/>
          </a:xfrm>
          <a:prstGeom prst="rect">
            <a:avLst/>
          </a:prstGeom>
        </p:spPr>
      </p:pic>
      <p:sp>
        <p:nvSpPr>
          <p:cNvPr id="10" name="Abgerundetes Rechteck 14">
            <a:extLst>
              <a:ext uri="{FF2B5EF4-FFF2-40B4-BE49-F238E27FC236}">
                <a16:creationId xmlns:a16="http://schemas.microsoft.com/office/drawing/2014/main" id="{93FCC30C-629C-EA64-5239-962652974FCA}"/>
              </a:ext>
            </a:extLst>
          </p:cNvPr>
          <p:cNvSpPr/>
          <p:nvPr/>
        </p:nvSpPr>
        <p:spPr>
          <a:xfrm>
            <a:off x="3935760" y="4941169"/>
            <a:ext cx="1872208" cy="1862838"/>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TF6771 IoT OCPP</a:t>
            </a:r>
          </a:p>
          <a:p>
            <a:pPr algn="ctr">
              <a:buFont typeface="Wingdings" panose="05000000000000000000" pitchFamily="2" charset="2"/>
              <a:buNone/>
            </a:pPr>
            <a:r>
              <a:rPr lang="de-DE" sz="1000" dirty="0">
                <a:solidFill>
                  <a:schemeClr val="tx1"/>
                </a:solidFill>
                <a:latin typeface="Arial" pitchFamily="34" charset="0"/>
                <a:cs typeface="Arial" pitchFamily="34" charset="0"/>
              </a:rPr>
              <a:t>OCPP client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OCPP server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lgn="ct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grpSp>
        <p:nvGrpSpPr>
          <p:cNvPr id="11" name="Group 110">
            <a:extLst>
              <a:ext uri="{FF2B5EF4-FFF2-40B4-BE49-F238E27FC236}">
                <a16:creationId xmlns:a16="http://schemas.microsoft.com/office/drawing/2014/main" id="{B1922545-4113-D88E-10DD-3832FC182600}"/>
              </a:ext>
            </a:extLst>
          </p:cNvPr>
          <p:cNvGrpSpPr/>
          <p:nvPr/>
        </p:nvGrpSpPr>
        <p:grpSpPr>
          <a:xfrm>
            <a:off x="9686082" y="2477644"/>
            <a:ext cx="1484702" cy="694745"/>
            <a:chOff x="3015912" y="2180475"/>
            <a:chExt cx="1484702" cy="694745"/>
          </a:xfrm>
        </p:grpSpPr>
        <p:pic>
          <p:nvPicPr>
            <p:cNvPr id="13" name="Picture 112">
              <a:extLst>
                <a:ext uri="{FF2B5EF4-FFF2-40B4-BE49-F238E27FC236}">
                  <a16:creationId xmlns:a16="http://schemas.microsoft.com/office/drawing/2014/main" id="{D8417CA2-86FF-F258-83B8-BDD5E6EAE20A}"/>
                </a:ext>
              </a:extLst>
            </p:cNvPr>
            <p:cNvPicPr>
              <a:picLocks noChangeAspect="1"/>
            </p:cNvPicPr>
            <p:nvPr/>
          </p:nvPicPr>
          <p:blipFill>
            <a:blip r:embed="rId24"/>
            <a:srcRect/>
            <a:stretch/>
          </p:blipFill>
          <p:spPr>
            <a:xfrm>
              <a:off x="3283516" y="2180475"/>
              <a:ext cx="943684" cy="487062"/>
            </a:xfrm>
            <a:prstGeom prst="rect">
              <a:avLst/>
            </a:prstGeom>
          </p:spPr>
        </p:pic>
        <p:sp>
          <p:nvSpPr>
            <p:cNvPr id="15" name="TextBox 113">
              <a:extLst>
                <a:ext uri="{FF2B5EF4-FFF2-40B4-BE49-F238E27FC236}">
                  <a16:creationId xmlns:a16="http://schemas.microsoft.com/office/drawing/2014/main" id="{CFA6FE15-2A84-B53F-03FC-252722686415}"/>
                </a:ext>
              </a:extLst>
            </p:cNvPr>
            <p:cNvSpPr txBox="1"/>
            <p:nvPr/>
          </p:nvSpPr>
          <p:spPr>
            <a:xfrm>
              <a:off x="3015912" y="2659776"/>
              <a:ext cx="1484702" cy="215444"/>
            </a:xfrm>
            <a:prstGeom prst="rect">
              <a:avLst/>
            </a:prstGeom>
            <a:noFill/>
          </p:spPr>
          <p:txBody>
            <a:bodyPr wrap="none" rtlCol="0">
              <a:spAutoFit/>
            </a:bodyPr>
            <a:lstStyle/>
            <a:p>
              <a:r>
                <a:rPr lang="de-DE" sz="800" dirty="0"/>
                <a:t>TwinCAT Cloud Engineering</a:t>
              </a:r>
              <a:endParaRPr lang="en-US" sz="800" dirty="0"/>
            </a:p>
          </p:txBody>
        </p:sp>
      </p:grpSp>
      <p:sp>
        <p:nvSpPr>
          <p:cNvPr id="16" name="TextBox 6">
            <a:extLst>
              <a:ext uri="{FF2B5EF4-FFF2-40B4-BE49-F238E27FC236}">
                <a16:creationId xmlns:a16="http://schemas.microsoft.com/office/drawing/2014/main" id="{62DE505A-3B3B-3E66-72CB-E26432B1FC0E}"/>
              </a:ext>
            </a:extLst>
          </p:cNvPr>
          <p:cNvSpPr txBox="1"/>
          <p:nvPr/>
        </p:nvSpPr>
        <p:spPr>
          <a:xfrm>
            <a:off x="10029835" y="3395896"/>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17" name="TextBox 6">
            <a:extLst>
              <a:ext uri="{FF2B5EF4-FFF2-40B4-BE49-F238E27FC236}">
                <a16:creationId xmlns:a16="http://schemas.microsoft.com/office/drawing/2014/main" id="{DDD1985A-655F-9D3A-B0D7-8051541B3F8E}"/>
              </a:ext>
            </a:extLst>
          </p:cNvPr>
          <p:cNvSpPr txBox="1"/>
          <p:nvPr/>
        </p:nvSpPr>
        <p:spPr>
          <a:xfrm>
            <a:off x="11122218" y="3390711"/>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IoT Functions</a:t>
            </a:r>
          </a:p>
        </p:txBody>
      </p:sp>
    </p:spTree>
    <p:extLst>
      <p:ext uri="{BB962C8B-B14F-4D97-AF65-F5344CB8AC3E}">
        <p14:creationId xmlns:p14="http://schemas.microsoft.com/office/powerpoint/2010/main" val="266587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“A lightweight, publish-subscribe, machine to machine network protocol.”</a:t>
            </a:r>
          </a:p>
          <a:p>
            <a:r>
              <a:rPr lang="en-US" sz="1600" dirty="0"/>
              <a:t>Originally designed for remote sites with low-bandwidth or unreliable networks.</a:t>
            </a:r>
          </a:p>
          <a:p>
            <a:r>
              <a:rPr lang="en-US" sz="1600" dirty="0"/>
              <a:t>Why is MQTT ideal for IoT?</a:t>
            </a:r>
          </a:p>
          <a:p>
            <a:pPr lvl="1"/>
            <a:r>
              <a:rPr lang="en-US" sz="1600" dirty="0"/>
              <a:t>Simple</a:t>
            </a:r>
          </a:p>
          <a:p>
            <a:pPr lvl="2"/>
            <a:r>
              <a:rPr lang="en-US" sz="1600" dirty="0"/>
              <a:t>Pub/sub simplifies device communications and routing</a:t>
            </a:r>
          </a:p>
          <a:p>
            <a:pPr lvl="2"/>
            <a:r>
              <a:rPr lang="en-US" sz="1600" dirty="0"/>
              <a:t>Supports multiple data formats</a:t>
            </a:r>
          </a:p>
          <a:p>
            <a:pPr lvl="1"/>
            <a:r>
              <a:rPr lang="en-US" sz="1600" dirty="0"/>
              <a:t>Secure</a:t>
            </a:r>
          </a:p>
          <a:p>
            <a:pPr lvl="2"/>
            <a:r>
              <a:rPr lang="en-US" sz="1600" dirty="0"/>
              <a:t>Supports TLS (certificate-based encryption)</a:t>
            </a:r>
          </a:p>
          <a:p>
            <a:pPr lvl="1"/>
            <a:r>
              <a:rPr lang="en-US" sz="1600" dirty="0"/>
              <a:t>Performant</a:t>
            </a:r>
          </a:p>
          <a:p>
            <a:pPr lvl="1"/>
            <a:endParaRPr lang="en-US" sz="1600" dirty="0"/>
          </a:p>
        </p:txBody>
      </p:sp>
    </p:spTree>
    <p:extLst>
      <p:ext uri="{BB962C8B-B14F-4D97-AF65-F5344CB8AC3E}">
        <p14:creationId xmlns:p14="http://schemas.microsoft.com/office/powerpoint/2010/main" val="5543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Traditional MES Communication Model</a:t>
            </a:r>
          </a:p>
        </p:txBody>
      </p:sp>
      <p:pic>
        <p:nvPicPr>
          <p:cNvPr id="154" name="Graphic 153" descr="Network diagram outline">
            <a:extLst>
              <a:ext uri="{FF2B5EF4-FFF2-40B4-BE49-F238E27FC236}">
                <a16:creationId xmlns:a16="http://schemas.microsoft.com/office/drawing/2014/main" id="{8C8C8AD2-471A-E255-2704-BC7113093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020" y="3034792"/>
            <a:ext cx="588489" cy="588489"/>
          </a:xfrm>
          <a:prstGeom prst="rect">
            <a:avLst/>
          </a:prstGeom>
        </p:spPr>
      </p:pic>
      <p:cxnSp>
        <p:nvCxnSpPr>
          <p:cNvPr id="175" name="Straight Connector 174">
            <a:extLst>
              <a:ext uri="{FF2B5EF4-FFF2-40B4-BE49-F238E27FC236}">
                <a16:creationId xmlns:a16="http://schemas.microsoft.com/office/drawing/2014/main" id="{8DE99167-A22E-322C-AE7D-7A09885FC159}"/>
              </a:ext>
            </a:extLst>
          </p:cNvPr>
          <p:cNvCxnSpPr>
            <a:cxnSpLocks/>
          </p:cNvCxnSpPr>
          <p:nvPr/>
        </p:nvCxnSpPr>
        <p:spPr>
          <a:xfrm>
            <a:off x="10434320" y="3321467"/>
            <a:ext cx="459386"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2ED788F-547E-96A8-C5C5-C3C8C154EA85}"/>
              </a:ext>
            </a:extLst>
          </p:cNvPr>
          <p:cNvGrpSpPr/>
          <p:nvPr/>
        </p:nvGrpSpPr>
        <p:grpSpPr>
          <a:xfrm>
            <a:off x="10956010" y="2919554"/>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9" name="TextBox 8">
            <a:extLst>
              <a:ext uri="{FF2B5EF4-FFF2-40B4-BE49-F238E27FC236}">
                <a16:creationId xmlns:a16="http://schemas.microsoft.com/office/drawing/2014/main" id="{14D5340F-CF5C-8908-356E-CA511B060B62}"/>
              </a:ext>
            </a:extLst>
          </p:cNvPr>
          <p:cNvSpPr txBox="1"/>
          <p:nvPr/>
        </p:nvSpPr>
        <p:spPr>
          <a:xfrm>
            <a:off x="9784080" y="2762984"/>
            <a:ext cx="1034969" cy="276999"/>
          </a:xfrm>
          <a:prstGeom prst="rect">
            <a:avLst/>
          </a:prstGeom>
          <a:noFill/>
        </p:spPr>
        <p:txBody>
          <a:bodyPr wrap="square" rtlCol="0">
            <a:spAutoFit/>
          </a:bodyPr>
          <a:lstStyle/>
          <a:p>
            <a:pPr algn="ctr"/>
            <a:r>
              <a:rPr lang="en-US" sz="1200" dirty="0"/>
              <a:t>Networking</a:t>
            </a:r>
          </a:p>
        </p:txBody>
      </p:sp>
      <p:grpSp>
        <p:nvGrpSpPr>
          <p:cNvPr id="4" name="Group 3">
            <a:extLst>
              <a:ext uri="{FF2B5EF4-FFF2-40B4-BE49-F238E27FC236}">
                <a16:creationId xmlns:a16="http://schemas.microsoft.com/office/drawing/2014/main" id="{3677CFDC-1102-E3B4-2735-A25E2C0BAB33}"/>
              </a:ext>
            </a:extLst>
          </p:cNvPr>
          <p:cNvGrpSpPr/>
          <p:nvPr/>
        </p:nvGrpSpPr>
        <p:grpSpPr>
          <a:xfrm>
            <a:off x="4716825" y="1461888"/>
            <a:ext cx="2556627" cy="1189119"/>
            <a:chOff x="7530034" y="4542825"/>
            <a:chExt cx="2556627" cy="1189119"/>
          </a:xfrm>
        </p:grpSpPr>
        <p:sp>
          <p:nvSpPr>
            <p:cNvPr id="64" name="TextBox 63">
              <a:extLst>
                <a:ext uri="{FF2B5EF4-FFF2-40B4-BE49-F238E27FC236}">
                  <a16:creationId xmlns:a16="http://schemas.microsoft.com/office/drawing/2014/main" id="{EAE56640-853E-57E2-400F-652B836D632C}"/>
                </a:ext>
              </a:extLst>
            </p:cNvPr>
            <p:cNvSpPr txBox="1"/>
            <p:nvPr/>
          </p:nvSpPr>
          <p:spPr>
            <a:xfrm>
              <a:off x="7530040" y="4778549"/>
              <a:ext cx="2556621" cy="246221"/>
            </a:xfrm>
            <a:prstGeom prst="rect">
              <a:avLst/>
            </a:prstGeom>
            <a:noFill/>
          </p:spPr>
          <p:txBody>
            <a:bodyPr wrap="square" rtlCol="0">
              <a:spAutoFit/>
            </a:bodyPr>
            <a:lstStyle/>
            <a:p>
              <a:r>
                <a:rPr lang="en-US" sz="1000" dirty="0">
                  <a:solidFill>
                    <a:srgbClr val="C00000"/>
                  </a:solidFill>
                </a:rPr>
                <a:t>IP Address:	10.10.1.10</a:t>
              </a:r>
            </a:p>
          </p:txBody>
        </p:sp>
        <p:sp>
          <p:nvSpPr>
            <p:cNvPr id="65" name="TextBox 64">
              <a:extLst>
                <a:ext uri="{FF2B5EF4-FFF2-40B4-BE49-F238E27FC236}">
                  <a16:creationId xmlns:a16="http://schemas.microsoft.com/office/drawing/2014/main" id="{582CD0D4-839D-7DB4-575A-5D186ABC648E}"/>
                </a:ext>
              </a:extLst>
            </p:cNvPr>
            <p:cNvSpPr txBox="1"/>
            <p:nvPr/>
          </p:nvSpPr>
          <p:spPr>
            <a:xfrm>
              <a:off x="7530038" y="5005220"/>
              <a:ext cx="2556620" cy="246221"/>
            </a:xfrm>
            <a:prstGeom prst="rect">
              <a:avLst/>
            </a:prstGeom>
            <a:noFill/>
            <a:ln>
              <a:noFill/>
            </a:ln>
          </p:spPr>
          <p:txBody>
            <a:bodyPr wrap="square" rtlCol="0">
              <a:spAutoFit/>
            </a:bodyPr>
            <a:lstStyle/>
            <a:p>
              <a:r>
                <a:rPr lang="en-US" sz="1000" dirty="0">
                  <a:solidFill>
                    <a:srgbClr val="00B050"/>
                  </a:solidFill>
                </a:rPr>
                <a:t>Protocol:	</a:t>
              </a:r>
              <a:r>
                <a:rPr lang="en-US" sz="1000" dirty="0" err="1">
                  <a:solidFill>
                    <a:srgbClr val="00B050"/>
                  </a:solidFill>
                </a:rPr>
                <a:t>ModbusTCP</a:t>
              </a:r>
              <a:endParaRPr lang="en-US" sz="1000" dirty="0">
                <a:solidFill>
                  <a:srgbClr val="00B050"/>
                </a:solidFill>
              </a:endParaRPr>
            </a:p>
          </p:txBody>
        </p:sp>
        <p:sp>
          <p:nvSpPr>
            <p:cNvPr id="67" name="TextBox 66">
              <a:extLst>
                <a:ext uri="{FF2B5EF4-FFF2-40B4-BE49-F238E27FC236}">
                  <a16:creationId xmlns:a16="http://schemas.microsoft.com/office/drawing/2014/main" id="{7DD882BD-BD8C-1B7A-EFE1-7B03FA3AE605}"/>
                </a:ext>
              </a:extLst>
            </p:cNvPr>
            <p:cNvSpPr txBox="1"/>
            <p:nvPr/>
          </p:nvSpPr>
          <p:spPr>
            <a:xfrm>
              <a:off x="7530039" y="5249997"/>
              <a:ext cx="2556619" cy="246221"/>
            </a:xfrm>
            <a:prstGeom prst="rect">
              <a:avLst/>
            </a:prstGeom>
            <a:noFill/>
            <a:ln>
              <a:noFill/>
            </a:ln>
          </p:spPr>
          <p:txBody>
            <a:bodyPr wrap="square" rtlCol="0">
              <a:spAutoFit/>
            </a:bodyPr>
            <a:lstStyle/>
            <a:p>
              <a:r>
                <a:rPr lang="en-US" sz="1000" dirty="0">
                  <a:solidFill>
                    <a:srgbClr val="7030A0"/>
                  </a:solidFill>
                </a:rPr>
                <a:t>Data Address:	432770</a:t>
              </a:r>
            </a:p>
          </p:txBody>
        </p:sp>
        <p:sp>
          <p:nvSpPr>
            <p:cNvPr id="68" name="TextBox 67">
              <a:extLst>
                <a:ext uri="{FF2B5EF4-FFF2-40B4-BE49-F238E27FC236}">
                  <a16:creationId xmlns:a16="http://schemas.microsoft.com/office/drawing/2014/main" id="{ADDA789B-CF26-17B9-A9CD-9B5108933B25}"/>
                </a:ext>
              </a:extLst>
            </p:cNvPr>
            <p:cNvSpPr txBox="1"/>
            <p:nvPr/>
          </p:nvSpPr>
          <p:spPr>
            <a:xfrm>
              <a:off x="7530037" y="5485723"/>
              <a:ext cx="2556619" cy="246221"/>
            </a:xfrm>
            <a:prstGeom prst="rect">
              <a:avLst/>
            </a:prstGeom>
            <a:noFill/>
            <a:ln>
              <a:noFill/>
            </a:ln>
          </p:spPr>
          <p:txBody>
            <a:bodyPr wrap="square" rtlCol="0">
              <a:spAutoFit/>
            </a:bodyPr>
            <a:lstStyle/>
            <a:p>
              <a:r>
                <a:rPr lang="en-US" sz="1000" dirty="0">
                  <a:solidFill>
                    <a:srgbClr val="7030A0"/>
                  </a:solidFill>
                </a:rPr>
                <a:t>Data Format:	2x 16-bit words</a:t>
              </a:r>
            </a:p>
          </p:txBody>
        </p:sp>
        <p:sp>
          <p:nvSpPr>
            <p:cNvPr id="3" name="TextBox 2">
              <a:extLst>
                <a:ext uri="{FF2B5EF4-FFF2-40B4-BE49-F238E27FC236}">
                  <a16:creationId xmlns:a16="http://schemas.microsoft.com/office/drawing/2014/main" id="{16BF23FD-9018-0096-F5B9-A68118016ECB}"/>
                </a:ext>
              </a:extLst>
            </p:cNvPr>
            <p:cNvSpPr txBox="1"/>
            <p:nvPr/>
          </p:nvSpPr>
          <p:spPr>
            <a:xfrm>
              <a:off x="7530034" y="4542825"/>
              <a:ext cx="2556621" cy="246221"/>
            </a:xfrm>
            <a:prstGeom prst="rect">
              <a:avLst/>
            </a:prstGeom>
            <a:noFill/>
          </p:spPr>
          <p:txBody>
            <a:bodyPr wrap="square" rtlCol="0">
              <a:spAutoFit/>
            </a:bodyPr>
            <a:lstStyle/>
            <a:p>
              <a:r>
                <a:rPr lang="en-US" sz="1000" u="sng" dirty="0"/>
                <a:t>Transaction</a:t>
              </a:r>
            </a:p>
          </p:txBody>
        </p:sp>
      </p:grpSp>
      <p:grpSp>
        <p:nvGrpSpPr>
          <p:cNvPr id="15" name="Group 14">
            <a:extLst>
              <a:ext uri="{FF2B5EF4-FFF2-40B4-BE49-F238E27FC236}">
                <a16:creationId xmlns:a16="http://schemas.microsoft.com/office/drawing/2014/main" id="{EC7FD94A-3E38-484A-8FA2-32638B3BD4B9}"/>
              </a:ext>
            </a:extLst>
          </p:cNvPr>
          <p:cNvGrpSpPr/>
          <p:nvPr/>
        </p:nvGrpSpPr>
        <p:grpSpPr>
          <a:xfrm>
            <a:off x="7017999" y="1091784"/>
            <a:ext cx="1915992" cy="1681284"/>
            <a:chOff x="2135238" y="1963268"/>
            <a:chExt cx="2396108" cy="2117505"/>
          </a:xfrm>
        </p:grpSpPr>
        <p:pic>
          <p:nvPicPr>
            <p:cNvPr id="45" name="Graphic 44" descr="Computer outline">
              <a:extLst>
                <a:ext uri="{FF2B5EF4-FFF2-40B4-BE49-F238E27FC236}">
                  <a16:creationId xmlns:a16="http://schemas.microsoft.com/office/drawing/2014/main" id="{691297A5-E7E5-5C3F-269B-9202712C7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1" name="Graphic 100" descr="Robot Hand outline">
              <a:extLst>
                <a:ext uri="{FF2B5EF4-FFF2-40B4-BE49-F238E27FC236}">
                  <a16:creationId xmlns:a16="http://schemas.microsoft.com/office/drawing/2014/main" id="{E3B3441E-D714-F9B2-A94A-D5E458B24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46" name="Graphic 145" descr="Network diagram outline">
              <a:extLst>
                <a:ext uri="{FF2B5EF4-FFF2-40B4-BE49-F238E27FC236}">
                  <a16:creationId xmlns:a16="http://schemas.microsoft.com/office/drawing/2014/main" id="{D6E7181E-B0D4-01DB-F024-CE036558A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147" name="Straight Connector 146">
              <a:extLst>
                <a:ext uri="{FF2B5EF4-FFF2-40B4-BE49-F238E27FC236}">
                  <a16:creationId xmlns:a16="http://schemas.microsoft.com/office/drawing/2014/main" id="{7753DFD0-586E-AD02-B9EE-752E3F4520FB}"/>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1E2388-27E6-B254-2D07-A8B1EA73F24F}"/>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451C981-C901-9AF4-7B9F-A23F108D74A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 name="TextBox 4">
              <a:extLst>
                <a:ext uri="{FF2B5EF4-FFF2-40B4-BE49-F238E27FC236}">
                  <a16:creationId xmlns:a16="http://schemas.microsoft.com/office/drawing/2014/main" id="{17EFE07A-BB89-C40B-18DC-580A56552826}"/>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 name="Graphic 10" descr="Binary outline">
              <a:extLst>
                <a:ext uri="{FF2B5EF4-FFF2-40B4-BE49-F238E27FC236}">
                  <a16:creationId xmlns:a16="http://schemas.microsoft.com/office/drawing/2014/main" id="{5735ADE2-FEA7-E83F-5FAF-3A1394B740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12" name="Straight Connector 11">
              <a:extLst>
                <a:ext uri="{FF2B5EF4-FFF2-40B4-BE49-F238E27FC236}">
                  <a16:creationId xmlns:a16="http://schemas.microsoft.com/office/drawing/2014/main" id="{C05104EE-9093-4EE1-71F4-887254E582C7}"/>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5D4E3E9-9C43-97D6-CF36-E32ADBB4B85F}"/>
              </a:ext>
            </a:extLst>
          </p:cNvPr>
          <p:cNvGrpSpPr/>
          <p:nvPr/>
        </p:nvGrpSpPr>
        <p:grpSpPr>
          <a:xfrm>
            <a:off x="4670654" y="3331926"/>
            <a:ext cx="2681139" cy="1189119"/>
            <a:chOff x="7530034" y="4542825"/>
            <a:chExt cx="2681139" cy="1189119"/>
          </a:xfrm>
        </p:grpSpPr>
        <p:sp>
          <p:nvSpPr>
            <p:cNvPr id="32" name="TextBox 31">
              <a:extLst>
                <a:ext uri="{FF2B5EF4-FFF2-40B4-BE49-F238E27FC236}">
                  <a16:creationId xmlns:a16="http://schemas.microsoft.com/office/drawing/2014/main" id="{FA5D28F1-3B63-D9C0-46A2-9B854B72E4F2}"/>
                </a:ext>
              </a:extLst>
            </p:cNvPr>
            <p:cNvSpPr txBox="1"/>
            <p:nvPr/>
          </p:nvSpPr>
          <p:spPr>
            <a:xfrm>
              <a:off x="7530040" y="4778549"/>
              <a:ext cx="2681133" cy="246221"/>
            </a:xfrm>
            <a:prstGeom prst="rect">
              <a:avLst/>
            </a:prstGeom>
            <a:noFill/>
          </p:spPr>
          <p:txBody>
            <a:bodyPr wrap="square" rtlCol="0">
              <a:spAutoFit/>
            </a:bodyPr>
            <a:lstStyle/>
            <a:p>
              <a:r>
                <a:rPr lang="en-US" sz="1000" dirty="0">
                  <a:solidFill>
                    <a:srgbClr val="C00000"/>
                  </a:solidFill>
                </a:rPr>
                <a:t>IP Address:	10.10.2.10</a:t>
              </a:r>
            </a:p>
          </p:txBody>
        </p:sp>
        <p:sp>
          <p:nvSpPr>
            <p:cNvPr id="33" name="TextBox 32">
              <a:extLst>
                <a:ext uri="{FF2B5EF4-FFF2-40B4-BE49-F238E27FC236}">
                  <a16:creationId xmlns:a16="http://schemas.microsoft.com/office/drawing/2014/main" id="{F9741870-CD3C-E3AA-9C5B-472661B086E9}"/>
                </a:ext>
              </a:extLst>
            </p:cNvPr>
            <p:cNvSpPr txBox="1"/>
            <p:nvPr/>
          </p:nvSpPr>
          <p:spPr>
            <a:xfrm>
              <a:off x="7530038" y="5005220"/>
              <a:ext cx="2681132" cy="246221"/>
            </a:xfrm>
            <a:prstGeom prst="rect">
              <a:avLst/>
            </a:prstGeom>
            <a:noFill/>
            <a:ln>
              <a:noFill/>
            </a:ln>
          </p:spPr>
          <p:txBody>
            <a:bodyPr wrap="square" rtlCol="0">
              <a:spAutoFit/>
            </a:bodyPr>
            <a:lstStyle/>
            <a:p>
              <a:r>
                <a:rPr lang="en-US" sz="1000" dirty="0">
                  <a:solidFill>
                    <a:srgbClr val="00B050"/>
                  </a:solidFill>
                </a:rPr>
                <a:t>Protocol:	Beckhoff ADS</a:t>
              </a:r>
            </a:p>
          </p:txBody>
        </p:sp>
        <p:sp>
          <p:nvSpPr>
            <p:cNvPr id="34" name="TextBox 33">
              <a:extLst>
                <a:ext uri="{FF2B5EF4-FFF2-40B4-BE49-F238E27FC236}">
                  <a16:creationId xmlns:a16="http://schemas.microsoft.com/office/drawing/2014/main" id="{6B3CDD78-3EFB-2737-724B-85B0642227CB}"/>
                </a:ext>
              </a:extLst>
            </p:cNvPr>
            <p:cNvSpPr txBox="1"/>
            <p:nvPr/>
          </p:nvSpPr>
          <p:spPr>
            <a:xfrm>
              <a:off x="7530039" y="5249997"/>
              <a:ext cx="2681131" cy="246221"/>
            </a:xfrm>
            <a:prstGeom prst="rect">
              <a:avLst/>
            </a:prstGeom>
            <a:noFill/>
            <a:ln>
              <a:noFill/>
            </a:ln>
          </p:spPr>
          <p:txBody>
            <a:bodyPr wrap="square" rtlCol="0">
              <a:spAutoFit/>
            </a:bodyPr>
            <a:lstStyle/>
            <a:p>
              <a:r>
                <a:rPr lang="en-US" sz="1000" dirty="0">
                  <a:solidFill>
                    <a:srgbClr val="7030A0"/>
                  </a:solidFill>
                </a:rPr>
                <a:t>Data Address:	‘PLC1.MAIN.eStatus’</a:t>
              </a:r>
            </a:p>
          </p:txBody>
        </p:sp>
        <p:sp>
          <p:nvSpPr>
            <p:cNvPr id="35" name="TextBox 34">
              <a:extLst>
                <a:ext uri="{FF2B5EF4-FFF2-40B4-BE49-F238E27FC236}">
                  <a16:creationId xmlns:a16="http://schemas.microsoft.com/office/drawing/2014/main" id="{7AD69C3B-B531-B75D-359C-923C2BE11F93}"/>
                </a:ext>
              </a:extLst>
            </p:cNvPr>
            <p:cNvSpPr txBox="1"/>
            <p:nvPr/>
          </p:nvSpPr>
          <p:spPr>
            <a:xfrm>
              <a:off x="7530038" y="5485723"/>
              <a:ext cx="2681130" cy="246221"/>
            </a:xfrm>
            <a:prstGeom prst="rect">
              <a:avLst/>
            </a:prstGeom>
            <a:noFill/>
            <a:ln>
              <a:noFill/>
            </a:ln>
          </p:spPr>
          <p:txBody>
            <a:bodyPr wrap="square" rtlCol="0">
              <a:spAutoFit/>
            </a:bodyPr>
            <a:lstStyle/>
            <a:p>
              <a:r>
                <a:rPr lang="en-US" sz="1000" dirty="0">
                  <a:solidFill>
                    <a:srgbClr val="7030A0"/>
                  </a:solidFill>
                </a:rPr>
                <a:t>Data Format:	1x 32-bit DINT</a:t>
              </a:r>
            </a:p>
          </p:txBody>
        </p:sp>
        <p:sp>
          <p:nvSpPr>
            <p:cNvPr id="36" name="TextBox 35">
              <a:extLst>
                <a:ext uri="{FF2B5EF4-FFF2-40B4-BE49-F238E27FC236}">
                  <a16:creationId xmlns:a16="http://schemas.microsoft.com/office/drawing/2014/main" id="{A00FA4B6-CE5D-42C4-9A45-4634609B72BC}"/>
                </a:ext>
              </a:extLst>
            </p:cNvPr>
            <p:cNvSpPr txBox="1"/>
            <p:nvPr/>
          </p:nvSpPr>
          <p:spPr>
            <a:xfrm>
              <a:off x="7530034" y="4542825"/>
              <a:ext cx="2681133" cy="246221"/>
            </a:xfrm>
            <a:prstGeom prst="rect">
              <a:avLst/>
            </a:prstGeom>
            <a:noFill/>
          </p:spPr>
          <p:txBody>
            <a:bodyPr wrap="square" rtlCol="0">
              <a:spAutoFit/>
            </a:bodyPr>
            <a:lstStyle/>
            <a:p>
              <a:r>
                <a:rPr lang="en-US" sz="1000" u="sng" dirty="0"/>
                <a:t>Transaction</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1" y="1091783"/>
            <a:ext cx="4570205" cy="4902509"/>
          </a:xfrm>
        </p:spPr>
        <p:txBody>
          <a:bodyPr/>
          <a:lstStyle/>
          <a:p>
            <a:r>
              <a:rPr lang="en-US" sz="1400" dirty="0"/>
              <a:t>To transact with each OT device, we need:</a:t>
            </a:r>
          </a:p>
          <a:p>
            <a:pPr lvl="1"/>
            <a:r>
              <a:rPr lang="en-US" sz="1400" dirty="0"/>
              <a:t>Networking</a:t>
            </a:r>
          </a:p>
          <a:p>
            <a:pPr lvl="2"/>
            <a:r>
              <a:rPr lang="en-US" sz="1400" dirty="0"/>
              <a:t>Security, firewall</a:t>
            </a:r>
          </a:p>
          <a:p>
            <a:pPr lvl="2"/>
            <a:r>
              <a:rPr lang="en-US" sz="1400" dirty="0"/>
              <a:t>Address routing, NAT</a:t>
            </a:r>
          </a:p>
          <a:p>
            <a:pPr lvl="1"/>
            <a:r>
              <a:rPr lang="en-US" sz="1400" dirty="0"/>
              <a:t>Application protocol driver</a:t>
            </a:r>
          </a:p>
          <a:p>
            <a:pPr lvl="2"/>
            <a:r>
              <a:rPr lang="en-US" sz="1400" dirty="0"/>
              <a:t>Port numbers</a:t>
            </a:r>
          </a:p>
          <a:p>
            <a:pPr lvl="2"/>
            <a:r>
              <a:rPr lang="en-US" sz="1400" dirty="0"/>
              <a:t>Device/node addressing</a:t>
            </a:r>
          </a:p>
          <a:p>
            <a:pPr lvl="2"/>
            <a:r>
              <a:rPr lang="en-US" sz="1400" dirty="0"/>
              <a:t>Vendor software</a:t>
            </a:r>
          </a:p>
          <a:p>
            <a:pPr lvl="1"/>
            <a:r>
              <a:rPr lang="en-US" sz="1400" dirty="0"/>
              <a:t>Data address and type information</a:t>
            </a:r>
          </a:p>
          <a:p>
            <a:pPr lvl="2"/>
            <a:r>
              <a:rPr lang="en-US" sz="1400" dirty="0"/>
              <a:t>Type systems</a:t>
            </a:r>
          </a:p>
          <a:p>
            <a:pPr lvl="2"/>
            <a:r>
              <a:rPr lang="en-US" sz="1400" dirty="0"/>
              <a:t>Byte packing, endianness  </a:t>
            </a:r>
          </a:p>
        </p:txBody>
      </p:sp>
      <p:grpSp>
        <p:nvGrpSpPr>
          <p:cNvPr id="57" name="Group 56">
            <a:extLst>
              <a:ext uri="{FF2B5EF4-FFF2-40B4-BE49-F238E27FC236}">
                <a16:creationId xmlns:a16="http://schemas.microsoft.com/office/drawing/2014/main" id="{B4D8F406-CD06-8148-BB28-74ED404DB052}"/>
              </a:ext>
            </a:extLst>
          </p:cNvPr>
          <p:cNvGrpSpPr/>
          <p:nvPr/>
        </p:nvGrpSpPr>
        <p:grpSpPr>
          <a:xfrm>
            <a:off x="7017999" y="3009824"/>
            <a:ext cx="1915992" cy="1681284"/>
            <a:chOff x="2135238" y="1963268"/>
            <a:chExt cx="2396108" cy="2117505"/>
          </a:xfrm>
        </p:grpSpPr>
        <p:pic>
          <p:nvPicPr>
            <p:cNvPr id="58" name="Graphic 57" descr="Computer outline">
              <a:extLst>
                <a:ext uri="{FF2B5EF4-FFF2-40B4-BE49-F238E27FC236}">
                  <a16:creationId xmlns:a16="http://schemas.microsoft.com/office/drawing/2014/main" id="{958DC58B-9ACE-048E-45D6-BC29D6E27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60" name="Graphic 59" descr="Robot Hand outline">
              <a:extLst>
                <a:ext uri="{FF2B5EF4-FFF2-40B4-BE49-F238E27FC236}">
                  <a16:creationId xmlns:a16="http://schemas.microsoft.com/office/drawing/2014/main" id="{9D1E84CE-43D7-BD43-2721-20A76C2882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61" name="Graphic 60" descr="Network diagram outline">
              <a:extLst>
                <a:ext uri="{FF2B5EF4-FFF2-40B4-BE49-F238E27FC236}">
                  <a16:creationId xmlns:a16="http://schemas.microsoft.com/office/drawing/2014/main" id="{3570A6FF-4FD2-8C50-640D-BA76137FC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62" name="Straight Connector 61">
              <a:extLst>
                <a:ext uri="{FF2B5EF4-FFF2-40B4-BE49-F238E27FC236}">
                  <a16:creationId xmlns:a16="http://schemas.microsoft.com/office/drawing/2014/main" id="{E0BFDA76-9C70-AB44-FE8F-79EDE5339E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FE5CC8-81E6-3915-47B2-89F6308EC062}"/>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B1CADF1-62A3-96C9-128B-344822B6251B}"/>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0" name="TextBox 69">
              <a:extLst>
                <a:ext uri="{FF2B5EF4-FFF2-40B4-BE49-F238E27FC236}">
                  <a16:creationId xmlns:a16="http://schemas.microsoft.com/office/drawing/2014/main" id="{47B1012F-376F-E4E5-FD84-687588BB9AC2}"/>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2" name="Graphic 71" descr="Binary outline">
              <a:extLst>
                <a:ext uri="{FF2B5EF4-FFF2-40B4-BE49-F238E27FC236}">
                  <a16:creationId xmlns:a16="http://schemas.microsoft.com/office/drawing/2014/main" id="{4B8EE7AC-5C1C-4940-493E-4C9180F518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73" name="Straight Connector 72">
              <a:extLst>
                <a:ext uri="{FF2B5EF4-FFF2-40B4-BE49-F238E27FC236}">
                  <a16:creationId xmlns:a16="http://schemas.microsoft.com/office/drawing/2014/main" id="{5127CE8D-A0DD-CDD8-AA79-E589F0AECD7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646FA52-D858-5F45-B8B7-3C49D0C5BD72}"/>
              </a:ext>
            </a:extLst>
          </p:cNvPr>
          <p:cNvGrpSpPr/>
          <p:nvPr/>
        </p:nvGrpSpPr>
        <p:grpSpPr>
          <a:xfrm>
            <a:off x="7017999" y="4925574"/>
            <a:ext cx="1915992" cy="1681284"/>
            <a:chOff x="2135238" y="1963268"/>
            <a:chExt cx="2396108" cy="2117505"/>
          </a:xfrm>
        </p:grpSpPr>
        <p:pic>
          <p:nvPicPr>
            <p:cNvPr id="78" name="Graphic 77" descr="Computer outline">
              <a:extLst>
                <a:ext uri="{FF2B5EF4-FFF2-40B4-BE49-F238E27FC236}">
                  <a16:creationId xmlns:a16="http://schemas.microsoft.com/office/drawing/2014/main" id="{55ACCF91-DEE6-E815-0256-34B752A23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79" name="Graphic 78" descr="Robot Hand outline">
              <a:extLst>
                <a:ext uri="{FF2B5EF4-FFF2-40B4-BE49-F238E27FC236}">
                  <a16:creationId xmlns:a16="http://schemas.microsoft.com/office/drawing/2014/main" id="{82690282-7C39-B6BA-8812-5E40795B2A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80" name="Graphic 79" descr="Network diagram outline">
              <a:extLst>
                <a:ext uri="{FF2B5EF4-FFF2-40B4-BE49-F238E27FC236}">
                  <a16:creationId xmlns:a16="http://schemas.microsoft.com/office/drawing/2014/main" id="{D25CCBA0-45C1-0709-933F-3BFB7CC7A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81" name="Straight Connector 80">
              <a:extLst>
                <a:ext uri="{FF2B5EF4-FFF2-40B4-BE49-F238E27FC236}">
                  <a16:creationId xmlns:a16="http://schemas.microsoft.com/office/drawing/2014/main" id="{4D4F7ABC-0307-77EA-8D9D-668E3B6612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A40150-C271-D346-E813-B4CF244E83A1}"/>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B9861F4-6EA8-6286-5922-B0244444F628}"/>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84" name="TextBox 83">
              <a:extLst>
                <a:ext uri="{FF2B5EF4-FFF2-40B4-BE49-F238E27FC236}">
                  <a16:creationId xmlns:a16="http://schemas.microsoft.com/office/drawing/2014/main" id="{E9768571-CC17-F1A1-87D9-F34015A8C19E}"/>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86" name="Graphic 85" descr="Binary outline">
              <a:extLst>
                <a:ext uri="{FF2B5EF4-FFF2-40B4-BE49-F238E27FC236}">
                  <a16:creationId xmlns:a16="http://schemas.microsoft.com/office/drawing/2014/main" id="{B2BB4688-6130-8ED2-C70E-2CAB44424C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87" name="Straight Connector 86">
              <a:extLst>
                <a:ext uri="{FF2B5EF4-FFF2-40B4-BE49-F238E27FC236}">
                  <a16:creationId xmlns:a16="http://schemas.microsoft.com/office/drawing/2014/main" id="{6ABCD130-81F9-B7D3-8CF3-A75D165AA040}"/>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B6FCB23-998F-EE93-8921-B16881E9FCE3}"/>
              </a:ext>
            </a:extLst>
          </p:cNvPr>
          <p:cNvGrpSpPr/>
          <p:nvPr/>
        </p:nvGrpSpPr>
        <p:grpSpPr>
          <a:xfrm>
            <a:off x="4718829" y="5228940"/>
            <a:ext cx="1326555" cy="1204508"/>
            <a:chOff x="7530035" y="4542825"/>
            <a:chExt cx="1915998" cy="1204508"/>
          </a:xfrm>
        </p:grpSpPr>
        <p:sp>
          <p:nvSpPr>
            <p:cNvPr id="89" name="TextBox 88">
              <a:extLst>
                <a:ext uri="{FF2B5EF4-FFF2-40B4-BE49-F238E27FC236}">
                  <a16:creationId xmlns:a16="http://schemas.microsoft.com/office/drawing/2014/main" id="{383664CF-9619-258A-71C8-245422BA551B}"/>
                </a:ext>
              </a:extLst>
            </p:cNvPr>
            <p:cNvSpPr txBox="1"/>
            <p:nvPr/>
          </p:nvSpPr>
          <p:spPr>
            <a:xfrm>
              <a:off x="7530039" y="4778549"/>
              <a:ext cx="1915994" cy="261610"/>
            </a:xfrm>
            <a:prstGeom prst="rect">
              <a:avLst/>
            </a:prstGeom>
            <a:noFill/>
          </p:spPr>
          <p:txBody>
            <a:bodyPr wrap="square" rtlCol="0">
              <a:spAutoFit/>
            </a:bodyPr>
            <a:lstStyle/>
            <a:p>
              <a:r>
                <a:rPr lang="en-US" sz="1100" dirty="0">
                  <a:solidFill>
                    <a:srgbClr val="C00000"/>
                  </a:solidFill>
                </a:rPr>
                <a:t>IP Address:	…</a:t>
              </a:r>
            </a:p>
          </p:txBody>
        </p:sp>
        <p:sp>
          <p:nvSpPr>
            <p:cNvPr id="90" name="TextBox 89">
              <a:extLst>
                <a:ext uri="{FF2B5EF4-FFF2-40B4-BE49-F238E27FC236}">
                  <a16:creationId xmlns:a16="http://schemas.microsoft.com/office/drawing/2014/main" id="{E96767D8-D577-95F6-825A-2A0C97313D4D}"/>
                </a:ext>
              </a:extLst>
            </p:cNvPr>
            <p:cNvSpPr txBox="1"/>
            <p:nvPr/>
          </p:nvSpPr>
          <p:spPr>
            <a:xfrm>
              <a:off x="7530037" y="5005220"/>
              <a:ext cx="1915993" cy="261610"/>
            </a:xfrm>
            <a:prstGeom prst="rect">
              <a:avLst/>
            </a:prstGeom>
            <a:noFill/>
            <a:ln>
              <a:noFill/>
            </a:ln>
          </p:spPr>
          <p:txBody>
            <a:bodyPr wrap="square" rtlCol="0">
              <a:spAutoFit/>
            </a:bodyPr>
            <a:lstStyle/>
            <a:p>
              <a:r>
                <a:rPr lang="en-US" sz="1100" dirty="0">
                  <a:solidFill>
                    <a:srgbClr val="00B050"/>
                  </a:solidFill>
                </a:rPr>
                <a:t>Protocol:	…</a:t>
              </a:r>
            </a:p>
          </p:txBody>
        </p:sp>
        <p:sp>
          <p:nvSpPr>
            <p:cNvPr id="91" name="TextBox 90">
              <a:extLst>
                <a:ext uri="{FF2B5EF4-FFF2-40B4-BE49-F238E27FC236}">
                  <a16:creationId xmlns:a16="http://schemas.microsoft.com/office/drawing/2014/main" id="{011CBEE5-0B88-C7C8-0024-F77E209DE0CF}"/>
                </a:ext>
              </a:extLst>
            </p:cNvPr>
            <p:cNvSpPr txBox="1"/>
            <p:nvPr/>
          </p:nvSpPr>
          <p:spPr>
            <a:xfrm>
              <a:off x="7530039" y="5249997"/>
              <a:ext cx="1915992" cy="261610"/>
            </a:xfrm>
            <a:prstGeom prst="rect">
              <a:avLst/>
            </a:prstGeom>
            <a:noFill/>
            <a:ln>
              <a:noFill/>
            </a:ln>
          </p:spPr>
          <p:txBody>
            <a:bodyPr wrap="square" rtlCol="0">
              <a:spAutoFit/>
            </a:bodyPr>
            <a:lstStyle/>
            <a:p>
              <a:r>
                <a:rPr lang="en-US" sz="1100" dirty="0">
                  <a:solidFill>
                    <a:srgbClr val="7030A0"/>
                  </a:solidFill>
                </a:rPr>
                <a:t>Data Address:	…</a:t>
              </a:r>
            </a:p>
          </p:txBody>
        </p:sp>
        <p:sp>
          <p:nvSpPr>
            <p:cNvPr id="92" name="TextBox 91">
              <a:extLst>
                <a:ext uri="{FF2B5EF4-FFF2-40B4-BE49-F238E27FC236}">
                  <a16:creationId xmlns:a16="http://schemas.microsoft.com/office/drawing/2014/main" id="{EE14A5F4-A3C7-5CC0-C709-F5DBF9E5737A}"/>
                </a:ext>
              </a:extLst>
            </p:cNvPr>
            <p:cNvSpPr txBox="1"/>
            <p:nvPr/>
          </p:nvSpPr>
          <p:spPr>
            <a:xfrm>
              <a:off x="7530037" y="5485723"/>
              <a:ext cx="1915991" cy="261610"/>
            </a:xfrm>
            <a:prstGeom prst="rect">
              <a:avLst/>
            </a:prstGeom>
            <a:noFill/>
            <a:ln>
              <a:noFill/>
            </a:ln>
          </p:spPr>
          <p:txBody>
            <a:bodyPr wrap="square" rtlCol="0">
              <a:spAutoFit/>
            </a:bodyPr>
            <a:lstStyle/>
            <a:p>
              <a:r>
                <a:rPr lang="en-US" sz="1100" dirty="0">
                  <a:solidFill>
                    <a:srgbClr val="7030A0"/>
                  </a:solidFill>
                </a:rPr>
                <a:t>Data Format:	…</a:t>
              </a:r>
            </a:p>
          </p:txBody>
        </p:sp>
        <p:sp>
          <p:nvSpPr>
            <p:cNvPr id="93" name="TextBox 92">
              <a:extLst>
                <a:ext uri="{FF2B5EF4-FFF2-40B4-BE49-F238E27FC236}">
                  <a16:creationId xmlns:a16="http://schemas.microsoft.com/office/drawing/2014/main" id="{BEA3DA02-5706-68D0-8ADA-109004B806AB}"/>
                </a:ext>
              </a:extLst>
            </p:cNvPr>
            <p:cNvSpPr txBox="1"/>
            <p:nvPr/>
          </p:nvSpPr>
          <p:spPr>
            <a:xfrm>
              <a:off x="7530035" y="4542825"/>
              <a:ext cx="1915992" cy="261610"/>
            </a:xfrm>
            <a:prstGeom prst="rect">
              <a:avLst/>
            </a:prstGeom>
            <a:noFill/>
          </p:spPr>
          <p:txBody>
            <a:bodyPr wrap="square" rtlCol="0">
              <a:spAutoFit/>
            </a:bodyPr>
            <a:lstStyle/>
            <a:p>
              <a:r>
                <a:rPr lang="en-US" sz="1100" u="sng" dirty="0"/>
                <a:t>Transaction</a:t>
              </a:r>
            </a:p>
          </p:txBody>
        </p:sp>
      </p:grpSp>
      <p:cxnSp>
        <p:nvCxnSpPr>
          <p:cNvPr id="98" name="Straight Connector 97">
            <a:extLst>
              <a:ext uri="{FF2B5EF4-FFF2-40B4-BE49-F238E27FC236}">
                <a16:creationId xmlns:a16="http://schemas.microsoft.com/office/drawing/2014/main" id="{77209866-DBC8-3921-0D75-5F9FA9DF1031}"/>
              </a:ext>
            </a:extLst>
          </p:cNvPr>
          <p:cNvCxnSpPr>
            <a:cxnSpLocks/>
          </p:cNvCxnSpPr>
          <p:nvPr/>
        </p:nvCxnSpPr>
        <p:spPr>
          <a:xfrm>
            <a:off x="9032240" y="2160503"/>
            <a:ext cx="844779" cy="95399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E57F8C-A6C7-0B28-A63F-F897C064BE97}"/>
              </a:ext>
            </a:extLst>
          </p:cNvPr>
          <p:cNvCxnSpPr>
            <a:cxnSpLocks/>
          </p:cNvCxnSpPr>
          <p:nvPr/>
        </p:nvCxnSpPr>
        <p:spPr>
          <a:xfrm flipV="1">
            <a:off x="9032240" y="3340911"/>
            <a:ext cx="844779" cy="64428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9B6E910-6BEE-7574-6AAF-CAF1A151BC57}"/>
              </a:ext>
            </a:extLst>
          </p:cNvPr>
          <p:cNvCxnSpPr>
            <a:cxnSpLocks/>
          </p:cNvCxnSpPr>
          <p:nvPr/>
        </p:nvCxnSpPr>
        <p:spPr>
          <a:xfrm flipH="1">
            <a:off x="9034439" y="3578147"/>
            <a:ext cx="897773" cy="23579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475F39-F966-5C70-DA84-A789DF92824C}"/>
              </a:ext>
            </a:extLst>
          </p:cNvPr>
          <p:cNvSpPr txBox="1"/>
          <p:nvPr/>
        </p:nvSpPr>
        <p:spPr>
          <a:xfrm>
            <a:off x="10653391" y="4013213"/>
            <a:ext cx="1493822" cy="1015663"/>
          </a:xfrm>
          <a:prstGeom prst="rect">
            <a:avLst/>
          </a:prstGeom>
          <a:noFill/>
        </p:spPr>
        <p:txBody>
          <a:bodyPr wrap="square" rtlCol="0">
            <a:spAutoFit/>
          </a:bodyPr>
          <a:lstStyle/>
          <a:p>
            <a:r>
              <a:rPr lang="en-US" sz="1000" dirty="0"/>
              <a:t>Address Table</a:t>
            </a:r>
          </a:p>
          <a:p>
            <a:r>
              <a:rPr lang="en-US" sz="1000" dirty="0"/>
              <a:t>---------------</a:t>
            </a:r>
          </a:p>
          <a:p>
            <a:r>
              <a:rPr lang="en-US" sz="1000" dirty="0">
                <a:solidFill>
                  <a:srgbClr val="C00000"/>
                </a:solidFill>
              </a:rPr>
              <a:t>Machine1: 10.10.1.10</a:t>
            </a:r>
          </a:p>
          <a:p>
            <a:r>
              <a:rPr lang="en-US" sz="1000" dirty="0">
                <a:solidFill>
                  <a:srgbClr val="C00000"/>
                </a:solidFill>
              </a:rPr>
              <a:t>Machine2: 10.10.2.10</a:t>
            </a:r>
          </a:p>
          <a:p>
            <a:r>
              <a:rPr lang="en-US" sz="1000" dirty="0">
                <a:solidFill>
                  <a:srgbClr val="C00000"/>
                </a:solidFill>
              </a:rPr>
              <a:t>Machine#: 10.10.x.x</a:t>
            </a:r>
          </a:p>
          <a:p>
            <a:r>
              <a:rPr lang="en-US" sz="1000" dirty="0">
                <a:solidFill>
                  <a:srgbClr val="C00000"/>
                </a:solidFill>
              </a:rPr>
              <a:t>…</a:t>
            </a:r>
          </a:p>
        </p:txBody>
      </p:sp>
    </p:spTree>
    <p:extLst>
      <p:ext uri="{BB962C8B-B14F-4D97-AF65-F5344CB8AC3E}">
        <p14:creationId xmlns:p14="http://schemas.microsoft.com/office/powerpoint/2010/main" val="13410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Broker </a:t>
            </a:r>
            <a:r>
              <a:rPr lang="en-US" sz="2000" dirty="0"/>
              <a:t>Pub/Sub Model</a:t>
            </a:r>
          </a:p>
        </p:txBody>
      </p:sp>
      <p:grpSp>
        <p:nvGrpSpPr>
          <p:cNvPr id="8" name="Group 7">
            <a:extLst>
              <a:ext uri="{FF2B5EF4-FFF2-40B4-BE49-F238E27FC236}">
                <a16:creationId xmlns:a16="http://schemas.microsoft.com/office/drawing/2014/main" id="{22ED788F-547E-96A8-C5C5-C3C8C154EA85}"/>
              </a:ext>
            </a:extLst>
          </p:cNvPr>
          <p:cNvGrpSpPr/>
          <p:nvPr/>
        </p:nvGrpSpPr>
        <p:grpSpPr>
          <a:xfrm>
            <a:off x="10227441" y="4779307"/>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To transact with each OT device, we need:</a:t>
            </a:r>
          </a:p>
          <a:p>
            <a:pPr lvl="1"/>
            <a:r>
              <a:rPr lang="en-US" sz="1400" dirty="0"/>
              <a:t>Broker address</a:t>
            </a:r>
          </a:p>
          <a:p>
            <a:pPr lvl="1"/>
            <a:r>
              <a:rPr lang="en-US" sz="1400" dirty="0"/>
              <a:t>Topic</a:t>
            </a:r>
          </a:p>
          <a:p>
            <a:pPr lvl="1"/>
            <a:endParaRPr lang="en-US" sz="1400" dirty="0"/>
          </a:p>
          <a:p>
            <a:r>
              <a:rPr lang="en-US" sz="1400" dirty="0"/>
              <a:t>Payloads can be binary or JSON (human-readable)</a:t>
            </a:r>
          </a:p>
          <a:p>
            <a:pPr marL="0" indent="0">
              <a:buNone/>
            </a:pPr>
            <a:endParaRPr lang="en-US" sz="1400" dirty="0"/>
          </a:p>
          <a:p>
            <a:r>
              <a:rPr lang="en-US" sz="1400" dirty="0"/>
              <a:t>New components can simply connect to the broker and can begin publishing/subscribing</a:t>
            </a:r>
          </a:p>
          <a:p>
            <a:endParaRPr lang="en-US" sz="1400" dirty="0"/>
          </a:p>
          <a:p>
            <a:r>
              <a:rPr lang="en-US" sz="1400" dirty="0"/>
              <a:t>Topics created as needed, with user-defined names and “paths”:</a:t>
            </a:r>
          </a:p>
        </p:txBody>
      </p:sp>
      <p:grpSp>
        <p:nvGrpSpPr>
          <p:cNvPr id="2" name="Group 1">
            <a:extLst>
              <a:ext uri="{FF2B5EF4-FFF2-40B4-BE49-F238E27FC236}">
                <a16:creationId xmlns:a16="http://schemas.microsoft.com/office/drawing/2014/main" id="{8626C8BD-FF52-351C-6FD4-C1B97D4F4E9F}"/>
              </a:ext>
            </a:extLst>
          </p:cNvPr>
          <p:cNvGrpSpPr/>
          <p:nvPr/>
        </p:nvGrpSpPr>
        <p:grpSpPr>
          <a:xfrm>
            <a:off x="8281590" y="3528815"/>
            <a:ext cx="1042787" cy="1042787"/>
            <a:chOff x="3774715" y="3284768"/>
            <a:chExt cx="1042787" cy="1042787"/>
          </a:xfrm>
        </p:grpSpPr>
        <p:pic>
          <p:nvPicPr>
            <p:cNvPr id="6" name="Graphic 5" descr="Cloud outline">
              <a:extLst>
                <a:ext uri="{FF2B5EF4-FFF2-40B4-BE49-F238E27FC236}">
                  <a16:creationId xmlns:a16="http://schemas.microsoft.com/office/drawing/2014/main" id="{B810C0A7-C6AA-1C90-4270-1CBE6A5A3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0" name="TextBox 9">
              <a:extLst>
                <a:ext uri="{FF2B5EF4-FFF2-40B4-BE49-F238E27FC236}">
                  <a16:creationId xmlns:a16="http://schemas.microsoft.com/office/drawing/2014/main" id="{8718B1CF-1459-8727-3598-8CDC99F2ECA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13" name="Straight Connector 12">
            <a:extLst>
              <a:ext uri="{FF2B5EF4-FFF2-40B4-BE49-F238E27FC236}">
                <a16:creationId xmlns:a16="http://schemas.microsoft.com/office/drawing/2014/main" id="{21DC8C9D-FDAB-930C-6BF5-AC81E05B7800}"/>
              </a:ext>
            </a:extLst>
          </p:cNvPr>
          <p:cNvCxnSpPr>
            <a:cxnSpLocks/>
          </p:cNvCxnSpPr>
          <p:nvPr/>
        </p:nvCxnSpPr>
        <p:spPr>
          <a:xfrm>
            <a:off x="8615151" y="2948699"/>
            <a:ext cx="62251" cy="7618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4E72C95-3588-C43E-C893-28B3F8C78E71}"/>
              </a:ext>
            </a:extLst>
          </p:cNvPr>
          <p:cNvGrpSpPr/>
          <p:nvPr/>
        </p:nvGrpSpPr>
        <p:grpSpPr>
          <a:xfrm>
            <a:off x="5649921" y="4975353"/>
            <a:ext cx="1915992" cy="1681284"/>
            <a:chOff x="2135238" y="1963268"/>
            <a:chExt cx="2396108" cy="2117505"/>
          </a:xfrm>
        </p:grpSpPr>
        <p:pic>
          <p:nvPicPr>
            <p:cNvPr id="22" name="Graphic 21" descr="Computer outline">
              <a:extLst>
                <a:ext uri="{FF2B5EF4-FFF2-40B4-BE49-F238E27FC236}">
                  <a16:creationId xmlns:a16="http://schemas.microsoft.com/office/drawing/2014/main" id="{4F4F65D3-FE66-1F13-36E7-C5BFBC573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23" name="Graphic 22" descr="Robot Hand outline">
              <a:extLst>
                <a:ext uri="{FF2B5EF4-FFF2-40B4-BE49-F238E27FC236}">
                  <a16:creationId xmlns:a16="http://schemas.microsoft.com/office/drawing/2014/main" id="{7C62F193-96BE-6F47-3056-07CF8D9D1B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24" name="Graphic 23" descr="Network diagram outline">
              <a:extLst>
                <a:ext uri="{FF2B5EF4-FFF2-40B4-BE49-F238E27FC236}">
                  <a16:creationId xmlns:a16="http://schemas.microsoft.com/office/drawing/2014/main" id="{406F21BF-9F89-4A7B-98B0-7A8B4654BD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25" name="Straight Connector 24">
              <a:extLst>
                <a:ext uri="{FF2B5EF4-FFF2-40B4-BE49-F238E27FC236}">
                  <a16:creationId xmlns:a16="http://schemas.microsoft.com/office/drawing/2014/main" id="{2C4C9B89-FA44-76B6-2827-4E43743BCBF5}"/>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9378CC-27C5-4344-C4C7-0F46BE1E4777}"/>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EF2635A-B817-F772-8990-6D6F3179C7B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8" name="TextBox 27">
              <a:extLst>
                <a:ext uri="{FF2B5EF4-FFF2-40B4-BE49-F238E27FC236}">
                  <a16:creationId xmlns:a16="http://schemas.microsoft.com/office/drawing/2014/main" id="{1883D03C-6420-6F81-2476-38B76EEE558F}"/>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30" name="Graphic 29" descr="Binary outline">
              <a:extLst>
                <a:ext uri="{FF2B5EF4-FFF2-40B4-BE49-F238E27FC236}">
                  <a16:creationId xmlns:a16="http://schemas.microsoft.com/office/drawing/2014/main" id="{32B5313A-6566-BE6D-624B-7E685AA376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38" name="Straight Connector 37">
              <a:extLst>
                <a:ext uri="{FF2B5EF4-FFF2-40B4-BE49-F238E27FC236}">
                  <a16:creationId xmlns:a16="http://schemas.microsoft.com/office/drawing/2014/main" id="{DFF4083A-EC45-ADF4-003E-DE6396BDD614}"/>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AEF7985F-91FD-379D-1D1E-A84338A4EDE0}"/>
              </a:ext>
            </a:extLst>
          </p:cNvPr>
          <p:cNvCxnSpPr>
            <a:cxnSpLocks/>
          </p:cNvCxnSpPr>
          <p:nvPr/>
        </p:nvCxnSpPr>
        <p:spPr>
          <a:xfrm>
            <a:off x="9312308" y="4385671"/>
            <a:ext cx="804595" cy="62258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D97F4B-F1D4-0B39-4313-8D0702E37E26}"/>
              </a:ext>
            </a:extLst>
          </p:cNvPr>
          <p:cNvGrpSpPr/>
          <p:nvPr/>
        </p:nvGrpSpPr>
        <p:grpSpPr>
          <a:xfrm>
            <a:off x="9303295" y="3222358"/>
            <a:ext cx="2309327" cy="953393"/>
            <a:chOff x="7530034" y="4542825"/>
            <a:chExt cx="2309327" cy="953393"/>
          </a:xfrm>
        </p:grpSpPr>
        <p:sp>
          <p:nvSpPr>
            <p:cNvPr id="43" name="TextBox 42">
              <a:extLst>
                <a:ext uri="{FF2B5EF4-FFF2-40B4-BE49-F238E27FC236}">
                  <a16:creationId xmlns:a16="http://schemas.microsoft.com/office/drawing/2014/main" id="{49B131FA-141B-54B9-81B2-12A9AFCD9971}"/>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44" name="TextBox 43">
              <a:extLst>
                <a:ext uri="{FF2B5EF4-FFF2-40B4-BE49-F238E27FC236}">
                  <a16:creationId xmlns:a16="http://schemas.microsoft.com/office/drawing/2014/main" id="{A773561F-6489-C734-5F75-38E1D9B63396}"/>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Machine/1/Status</a:t>
              </a:r>
            </a:p>
          </p:txBody>
        </p:sp>
        <p:sp>
          <p:nvSpPr>
            <p:cNvPr id="46" name="TextBox 45">
              <a:extLst>
                <a:ext uri="{FF2B5EF4-FFF2-40B4-BE49-F238E27FC236}">
                  <a16:creationId xmlns:a16="http://schemas.microsoft.com/office/drawing/2014/main" id="{E43C3EC3-BA4E-B21D-5FFE-27DD2C9C15FC}"/>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49" name="TextBox 48">
              <a:extLst>
                <a:ext uri="{FF2B5EF4-FFF2-40B4-BE49-F238E27FC236}">
                  <a16:creationId xmlns:a16="http://schemas.microsoft.com/office/drawing/2014/main" id="{B5E1259A-13C5-AE31-4013-EEF9F5FE70C0}"/>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grpSp>
        <p:nvGrpSpPr>
          <p:cNvPr id="50" name="Group 49">
            <a:extLst>
              <a:ext uri="{FF2B5EF4-FFF2-40B4-BE49-F238E27FC236}">
                <a16:creationId xmlns:a16="http://schemas.microsoft.com/office/drawing/2014/main" id="{C82E6545-61DC-87E8-0484-79B0991CDC57}"/>
              </a:ext>
            </a:extLst>
          </p:cNvPr>
          <p:cNvGrpSpPr/>
          <p:nvPr/>
        </p:nvGrpSpPr>
        <p:grpSpPr>
          <a:xfrm>
            <a:off x="7848310" y="1232222"/>
            <a:ext cx="1915992" cy="1681284"/>
            <a:chOff x="2135238" y="1963268"/>
            <a:chExt cx="2396108" cy="2117505"/>
          </a:xfrm>
        </p:grpSpPr>
        <p:pic>
          <p:nvPicPr>
            <p:cNvPr id="51" name="Graphic 50" descr="Computer outline">
              <a:extLst>
                <a:ext uri="{FF2B5EF4-FFF2-40B4-BE49-F238E27FC236}">
                  <a16:creationId xmlns:a16="http://schemas.microsoft.com/office/drawing/2014/main" id="{0FD076CB-56F4-F0FE-CF82-267F7861D8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52" name="Graphic 51" descr="Robot Hand outline">
              <a:extLst>
                <a:ext uri="{FF2B5EF4-FFF2-40B4-BE49-F238E27FC236}">
                  <a16:creationId xmlns:a16="http://schemas.microsoft.com/office/drawing/2014/main" id="{C5D9E33B-BEBB-FBA9-072F-87061D353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53" name="Graphic 52" descr="Network diagram outline">
              <a:extLst>
                <a:ext uri="{FF2B5EF4-FFF2-40B4-BE49-F238E27FC236}">
                  <a16:creationId xmlns:a16="http://schemas.microsoft.com/office/drawing/2014/main" id="{CF501951-5DAD-4C14-1430-F79E0A90A1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54" name="Straight Connector 53">
              <a:extLst>
                <a:ext uri="{FF2B5EF4-FFF2-40B4-BE49-F238E27FC236}">
                  <a16:creationId xmlns:a16="http://schemas.microsoft.com/office/drawing/2014/main" id="{C6DBD242-5DF4-86B8-E397-1B2EA8256166}"/>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10D9FC-93FC-ABAD-6AB2-3FC8B0C9AC60}"/>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22207D-C864-7529-649C-356B6362471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66" name="TextBox 65">
              <a:extLst>
                <a:ext uri="{FF2B5EF4-FFF2-40B4-BE49-F238E27FC236}">
                  <a16:creationId xmlns:a16="http://schemas.microsoft.com/office/drawing/2014/main" id="{A03E5BBD-1C3F-E1EE-2C9C-391DBB8DCEC7}"/>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4" name="Graphic 73" descr="Binary outline">
              <a:extLst>
                <a:ext uri="{FF2B5EF4-FFF2-40B4-BE49-F238E27FC236}">
                  <a16:creationId xmlns:a16="http://schemas.microsoft.com/office/drawing/2014/main" id="{8F61042D-072C-F499-BB8C-38C53703E8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75" name="Straight Connector 74">
              <a:extLst>
                <a:ext uri="{FF2B5EF4-FFF2-40B4-BE49-F238E27FC236}">
                  <a16:creationId xmlns:a16="http://schemas.microsoft.com/office/drawing/2014/main" id="{13A801A9-C05D-5891-DED6-6ECB3C4FCF5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26C825A-728E-4260-B27B-05F6B8674535}"/>
              </a:ext>
            </a:extLst>
          </p:cNvPr>
          <p:cNvGrpSpPr/>
          <p:nvPr/>
        </p:nvGrpSpPr>
        <p:grpSpPr>
          <a:xfrm>
            <a:off x="6643694" y="3514240"/>
            <a:ext cx="2309327" cy="953393"/>
            <a:chOff x="7530034" y="4542825"/>
            <a:chExt cx="2309327" cy="953393"/>
          </a:xfrm>
        </p:grpSpPr>
        <p:sp>
          <p:nvSpPr>
            <p:cNvPr id="94" name="TextBox 93">
              <a:extLst>
                <a:ext uri="{FF2B5EF4-FFF2-40B4-BE49-F238E27FC236}">
                  <a16:creationId xmlns:a16="http://schemas.microsoft.com/office/drawing/2014/main" id="{4D6C7D69-44FA-D7E1-C702-420369167E9B}"/>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95" name="TextBox 94">
              <a:extLst>
                <a:ext uri="{FF2B5EF4-FFF2-40B4-BE49-F238E27FC236}">
                  <a16:creationId xmlns:a16="http://schemas.microsoft.com/office/drawing/2014/main" id="{08CDBE46-51A9-0E77-FCDE-07874C62AD57}"/>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Machine/2/Status</a:t>
              </a:r>
            </a:p>
          </p:txBody>
        </p:sp>
        <p:sp>
          <p:nvSpPr>
            <p:cNvPr id="96" name="TextBox 95">
              <a:extLst>
                <a:ext uri="{FF2B5EF4-FFF2-40B4-BE49-F238E27FC236}">
                  <a16:creationId xmlns:a16="http://schemas.microsoft.com/office/drawing/2014/main" id="{AAA1D2E5-8AFB-5DE4-CEEA-4112110CD1B3}"/>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‘idle’ }</a:t>
              </a:r>
            </a:p>
          </p:txBody>
        </p:sp>
        <p:sp>
          <p:nvSpPr>
            <p:cNvPr id="97" name="TextBox 96">
              <a:extLst>
                <a:ext uri="{FF2B5EF4-FFF2-40B4-BE49-F238E27FC236}">
                  <a16:creationId xmlns:a16="http://schemas.microsoft.com/office/drawing/2014/main" id="{2914A34E-C709-749C-0DE5-F559EF47F436}"/>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cxnSp>
        <p:nvCxnSpPr>
          <p:cNvPr id="100" name="Straight Connector 99">
            <a:extLst>
              <a:ext uri="{FF2B5EF4-FFF2-40B4-BE49-F238E27FC236}">
                <a16:creationId xmlns:a16="http://schemas.microsoft.com/office/drawing/2014/main" id="{615DE0C3-271F-58F3-6043-ABAD1227264A}"/>
              </a:ext>
            </a:extLst>
          </p:cNvPr>
          <p:cNvCxnSpPr>
            <a:cxnSpLocks/>
          </p:cNvCxnSpPr>
          <p:nvPr/>
        </p:nvCxnSpPr>
        <p:spPr>
          <a:xfrm>
            <a:off x="6674255" y="3343760"/>
            <a:ext cx="1775697" cy="42352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3FA4DFB-B870-8326-5907-729F7D408C5D}"/>
              </a:ext>
            </a:extLst>
          </p:cNvPr>
          <p:cNvGrpSpPr/>
          <p:nvPr/>
        </p:nvGrpSpPr>
        <p:grpSpPr>
          <a:xfrm>
            <a:off x="4640615" y="2803049"/>
            <a:ext cx="1915992" cy="1681284"/>
            <a:chOff x="2135238" y="1963268"/>
            <a:chExt cx="2396108" cy="2117505"/>
          </a:xfrm>
        </p:grpSpPr>
        <p:pic>
          <p:nvPicPr>
            <p:cNvPr id="106" name="Graphic 105" descr="Computer outline">
              <a:extLst>
                <a:ext uri="{FF2B5EF4-FFF2-40B4-BE49-F238E27FC236}">
                  <a16:creationId xmlns:a16="http://schemas.microsoft.com/office/drawing/2014/main" id="{0688B9AF-5F75-0F1D-9292-7B90AA2EA3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7" name="Graphic 106" descr="Robot Hand outline">
              <a:extLst>
                <a:ext uri="{FF2B5EF4-FFF2-40B4-BE49-F238E27FC236}">
                  <a16:creationId xmlns:a16="http://schemas.microsoft.com/office/drawing/2014/main" id="{4A8264A9-C38D-DF5B-D2FA-C550B1B40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08" name="Graphic 107" descr="Network diagram outline">
              <a:extLst>
                <a:ext uri="{FF2B5EF4-FFF2-40B4-BE49-F238E27FC236}">
                  <a16:creationId xmlns:a16="http://schemas.microsoft.com/office/drawing/2014/main" id="{5D4B59C5-0AA9-CCCE-383E-AB14672499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109" name="Straight Connector 108">
              <a:extLst>
                <a:ext uri="{FF2B5EF4-FFF2-40B4-BE49-F238E27FC236}">
                  <a16:creationId xmlns:a16="http://schemas.microsoft.com/office/drawing/2014/main" id="{65A45A38-A65B-C512-586C-890F90E08273}"/>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28954A-98BB-9D7F-174D-087C3DE988EE}"/>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5127E5F-BB28-4249-33F7-DC67D428AD95}"/>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2" name="TextBox 111">
              <a:extLst>
                <a:ext uri="{FF2B5EF4-FFF2-40B4-BE49-F238E27FC236}">
                  <a16:creationId xmlns:a16="http://schemas.microsoft.com/office/drawing/2014/main" id="{49DFE444-10FE-D46A-28F9-AB252F9FAE65}"/>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3" name="Graphic 112" descr="Binary outline">
              <a:extLst>
                <a:ext uri="{FF2B5EF4-FFF2-40B4-BE49-F238E27FC236}">
                  <a16:creationId xmlns:a16="http://schemas.microsoft.com/office/drawing/2014/main" id="{3EEBCFF4-6CC0-EFBC-09EE-8DC31F3C6D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114" name="Straight Connector 113">
              <a:extLst>
                <a:ext uri="{FF2B5EF4-FFF2-40B4-BE49-F238E27FC236}">
                  <a16:creationId xmlns:a16="http://schemas.microsoft.com/office/drawing/2014/main" id="{CCD5318E-EDB4-2272-19D2-E21C7CCA9959}"/>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CFEDAA39-3D48-057B-120B-2E58F3667523}"/>
              </a:ext>
            </a:extLst>
          </p:cNvPr>
          <p:cNvCxnSpPr>
            <a:cxnSpLocks/>
          </p:cNvCxnSpPr>
          <p:nvPr/>
        </p:nvCxnSpPr>
        <p:spPr>
          <a:xfrm flipV="1">
            <a:off x="7630876" y="4415764"/>
            <a:ext cx="974235" cy="77952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61617E4-38A4-8686-BD01-1DEFBD158DD3}"/>
              </a:ext>
            </a:extLst>
          </p:cNvPr>
          <p:cNvSpPr txBox="1"/>
          <p:nvPr/>
        </p:nvSpPr>
        <p:spPr>
          <a:xfrm>
            <a:off x="10139205" y="5802120"/>
            <a:ext cx="1493822" cy="707886"/>
          </a:xfrm>
          <a:prstGeom prst="rect">
            <a:avLst/>
          </a:prstGeom>
          <a:noFill/>
        </p:spPr>
        <p:txBody>
          <a:bodyPr wrap="square" rtlCol="0">
            <a:spAutoFit/>
          </a:bodyPr>
          <a:lstStyle/>
          <a:p>
            <a:r>
              <a:rPr lang="en-US" sz="1000" dirty="0"/>
              <a:t>Subscribe</a:t>
            </a:r>
          </a:p>
          <a:p>
            <a:r>
              <a:rPr lang="en-US" sz="1000" dirty="0"/>
              <a:t>---------------</a:t>
            </a:r>
          </a:p>
          <a:p>
            <a:r>
              <a:rPr lang="en-US" sz="1000" dirty="0">
                <a:solidFill>
                  <a:srgbClr val="C00000"/>
                </a:solidFill>
              </a:rPr>
              <a:t>Broker: 10.10.0.1</a:t>
            </a:r>
          </a:p>
          <a:p>
            <a:r>
              <a:rPr lang="en-US" sz="1000" dirty="0">
                <a:solidFill>
                  <a:srgbClr val="00B050"/>
                </a:solidFill>
              </a:rPr>
              <a:t>Topic: Machine/#</a:t>
            </a:r>
          </a:p>
        </p:txBody>
      </p:sp>
      <p:grpSp>
        <p:nvGrpSpPr>
          <p:cNvPr id="125" name="Group 124">
            <a:extLst>
              <a:ext uri="{FF2B5EF4-FFF2-40B4-BE49-F238E27FC236}">
                <a16:creationId xmlns:a16="http://schemas.microsoft.com/office/drawing/2014/main" id="{C6BF4634-0D7C-08F6-A26B-E3A1EA23F30A}"/>
              </a:ext>
            </a:extLst>
          </p:cNvPr>
          <p:cNvGrpSpPr/>
          <p:nvPr/>
        </p:nvGrpSpPr>
        <p:grpSpPr>
          <a:xfrm>
            <a:off x="7816716" y="5291614"/>
            <a:ext cx="2309327" cy="953393"/>
            <a:chOff x="7530034" y="4542825"/>
            <a:chExt cx="2309327" cy="953393"/>
          </a:xfrm>
        </p:grpSpPr>
        <p:sp>
          <p:nvSpPr>
            <p:cNvPr id="126" name="TextBox 125">
              <a:extLst>
                <a:ext uri="{FF2B5EF4-FFF2-40B4-BE49-F238E27FC236}">
                  <a16:creationId xmlns:a16="http://schemas.microsoft.com/office/drawing/2014/main" id="{AE274389-F676-453F-A27C-6EC5BD87F25D}"/>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127" name="TextBox 126">
              <a:extLst>
                <a:ext uri="{FF2B5EF4-FFF2-40B4-BE49-F238E27FC236}">
                  <a16:creationId xmlns:a16="http://schemas.microsoft.com/office/drawing/2014/main" id="{A5C99679-5499-517C-EBF9-5331B5246D3E}"/>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Machine/3/Status</a:t>
              </a:r>
            </a:p>
          </p:txBody>
        </p:sp>
        <p:sp>
          <p:nvSpPr>
            <p:cNvPr id="128" name="TextBox 127">
              <a:extLst>
                <a:ext uri="{FF2B5EF4-FFF2-40B4-BE49-F238E27FC236}">
                  <a16:creationId xmlns:a16="http://schemas.microsoft.com/office/drawing/2014/main" id="{C0A9DE9A-8710-4172-44FF-990B073607E5}"/>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129" name="TextBox 128">
              <a:extLst>
                <a:ext uri="{FF2B5EF4-FFF2-40B4-BE49-F238E27FC236}">
                  <a16:creationId xmlns:a16="http://schemas.microsoft.com/office/drawing/2014/main" id="{E82FEC2B-2229-95ED-4F9A-D02C0651C8CC}"/>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sp>
        <p:nvSpPr>
          <p:cNvPr id="134" name="TextBox 133">
            <a:extLst>
              <a:ext uri="{FF2B5EF4-FFF2-40B4-BE49-F238E27FC236}">
                <a16:creationId xmlns:a16="http://schemas.microsoft.com/office/drawing/2014/main" id="{3EB0BFA7-1C0E-86A5-7F61-D38FC24FA618}"/>
              </a:ext>
            </a:extLst>
          </p:cNvPr>
          <p:cNvSpPr txBox="1"/>
          <p:nvPr/>
        </p:nvSpPr>
        <p:spPr>
          <a:xfrm>
            <a:off x="356515" y="4983837"/>
            <a:ext cx="4486630" cy="1015663"/>
          </a:xfrm>
          <a:prstGeom prst="rect">
            <a:avLst/>
          </a:prstGeom>
          <a:noFill/>
        </p:spPr>
        <p:txBody>
          <a:bodyPr wrap="square" rtlCol="0">
            <a:spAutoFit/>
          </a:bodyPr>
          <a:lstStyle/>
          <a:p>
            <a:r>
              <a:rPr lang="en-US" sz="1000" dirty="0">
                <a:latin typeface="Consolas" panose="020B0609020204030204" pitchFamily="49" charset="0"/>
              </a:rPr>
              <a:t>Topic Subscription      Messages Received</a:t>
            </a:r>
          </a:p>
          <a:p>
            <a:r>
              <a:rPr lang="en-US" sz="1000" dirty="0">
                <a:latin typeface="Consolas" panose="020B0609020204030204" pitchFamily="49" charset="0"/>
              </a:rPr>
              <a:t>-------------------    ---------------------------------</a:t>
            </a:r>
          </a:p>
          <a:p>
            <a:r>
              <a:rPr lang="en-US" sz="1000" dirty="0">
                <a:latin typeface="Consolas" panose="020B0609020204030204" pitchFamily="49" charset="0"/>
              </a:rPr>
              <a:t>Machine/#	          All messages from all machines</a:t>
            </a:r>
          </a:p>
          <a:p>
            <a:r>
              <a:rPr lang="en-US" sz="1000" dirty="0">
                <a:latin typeface="Consolas" panose="020B0609020204030204" pitchFamily="49" charset="0"/>
              </a:rPr>
              <a:t>Machine/1/#	          All messages from machine 1</a:t>
            </a:r>
          </a:p>
          <a:p>
            <a:r>
              <a:rPr lang="en-US" sz="1000" dirty="0">
                <a:latin typeface="Consolas" panose="020B0609020204030204" pitchFamily="49" charset="0"/>
              </a:rPr>
              <a:t>Machine/1/Status       Machine 1 status messages</a:t>
            </a:r>
          </a:p>
          <a:p>
            <a:r>
              <a:rPr lang="en-US" sz="1000" dirty="0">
                <a:latin typeface="Consolas" panose="020B0609020204030204" pitchFamily="49" charset="0"/>
              </a:rPr>
              <a:t>Machine/+/Status       </a:t>
            </a:r>
            <a:r>
              <a:rPr lang="en-US" sz="1000" dirty="0" err="1">
                <a:latin typeface="Consolas" panose="020B0609020204030204" pitchFamily="49" charset="0"/>
              </a:rPr>
              <a:t>Status</a:t>
            </a:r>
            <a:r>
              <a:rPr lang="en-US" sz="1000" dirty="0">
                <a:latin typeface="Consolas" panose="020B0609020204030204" pitchFamily="49" charset="0"/>
              </a:rPr>
              <a:t> messages from all machines</a:t>
            </a:r>
          </a:p>
        </p:txBody>
      </p:sp>
    </p:spTree>
    <p:extLst>
      <p:ext uri="{BB962C8B-B14F-4D97-AF65-F5344CB8AC3E}">
        <p14:creationId xmlns:p14="http://schemas.microsoft.com/office/powerpoint/2010/main" val="7683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QoS and Retain</a:t>
            </a:r>
            <a:endParaRPr lang="en-US" sz="2000" dirty="0"/>
          </a:p>
        </p:txBody>
      </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QoS (Quality of Service) – Means of guaranteeing message transfer to the broker, specified by the client</a:t>
            </a:r>
          </a:p>
          <a:p>
            <a:pPr lvl="1"/>
            <a:r>
              <a:rPr lang="en-US" sz="1400" dirty="0"/>
              <a:t>Level 0: At most once</a:t>
            </a:r>
          </a:p>
          <a:p>
            <a:pPr lvl="1"/>
            <a:r>
              <a:rPr lang="en-US" sz="1400" dirty="0"/>
              <a:t>Level 1: </a:t>
            </a:r>
            <a:r>
              <a:rPr lang="en-US" sz="1400"/>
              <a:t>At least </a:t>
            </a:r>
            <a:r>
              <a:rPr lang="en-US" sz="1400" dirty="0"/>
              <a:t>once</a:t>
            </a:r>
          </a:p>
          <a:p>
            <a:pPr lvl="1"/>
            <a:r>
              <a:rPr lang="en-US" sz="1400" dirty="0"/>
              <a:t>Level 2: Exactly once</a:t>
            </a:r>
          </a:p>
          <a:p>
            <a:pPr lvl="1"/>
            <a:endParaRPr lang="en-US" sz="1400" dirty="0"/>
          </a:p>
          <a:p>
            <a:r>
              <a:rPr lang="en-US" sz="1400" dirty="0"/>
              <a:t>Retain – Mechanism for ensuring a subscriber received the message.</a:t>
            </a:r>
          </a:p>
          <a:p>
            <a:pPr lvl="1"/>
            <a:r>
              <a:rPr lang="en-US" sz="1400" dirty="0"/>
              <a:t>A flag to inform the broker to hold onto the most recent “retain” message for a topic</a:t>
            </a:r>
          </a:p>
          <a:p>
            <a:pPr lvl="1"/>
            <a:r>
              <a:rPr lang="en-US" sz="1400" dirty="0"/>
              <a:t>Any client subscribing to the topic, before or after the publish, will receive this message</a:t>
            </a:r>
          </a:p>
        </p:txBody>
      </p:sp>
      <p:pic>
        <p:nvPicPr>
          <p:cNvPr id="3" name="Picture 2">
            <a:extLst>
              <a:ext uri="{FF2B5EF4-FFF2-40B4-BE49-F238E27FC236}">
                <a16:creationId xmlns:a16="http://schemas.microsoft.com/office/drawing/2014/main" id="{5347327C-CA8E-DF4C-4504-B75A6777A08D}"/>
              </a:ext>
            </a:extLst>
          </p:cNvPr>
          <p:cNvPicPr>
            <a:picLocks noChangeAspect="1"/>
          </p:cNvPicPr>
          <p:nvPr/>
        </p:nvPicPr>
        <p:blipFill>
          <a:blip r:embed="rId3"/>
          <a:stretch>
            <a:fillRect/>
          </a:stretch>
        </p:blipFill>
        <p:spPr>
          <a:xfrm>
            <a:off x="3923528" y="1313722"/>
            <a:ext cx="4043970" cy="1820190"/>
          </a:xfrm>
          <a:prstGeom prst="rect">
            <a:avLst/>
          </a:prstGeom>
        </p:spPr>
      </p:pic>
      <p:pic>
        <p:nvPicPr>
          <p:cNvPr id="4" name="Picture 3">
            <a:extLst>
              <a:ext uri="{FF2B5EF4-FFF2-40B4-BE49-F238E27FC236}">
                <a16:creationId xmlns:a16="http://schemas.microsoft.com/office/drawing/2014/main" id="{18E14A78-1E33-B8EF-73B3-BA4076492CA2}"/>
              </a:ext>
            </a:extLst>
          </p:cNvPr>
          <p:cNvPicPr>
            <a:picLocks noChangeAspect="1"/>
          </p:cNvPicPr>
          <p:nvPr/>
        </p:nvPicPr>
        <p:blipFill>
          <a:blip r:embed="rId4"/>
          <a:stretch>
            <a:fillRect/>
          </a:stretch>
        </p:blipFill>
        <p:spPr>
          <a:xfrm>
            <a:off x="8065187" y="1322807"/>
            <a:ext cx="3571727" cy="2107641"/>
          </a:xfrm>
          <a:prstGeom prst="rect">
            <a:avLst/>
          </a:prstGeom>
        </p:spPr>
      </p:pic>
      <p:pic>
        <p:nvPicPr>
          <p:cNvPr id="5" name="Picture 4">
            <a:extLst>
              <a:ext uri="{FF2B5EF4-FFF2-40B4-BE49-F238E27FC236}">
                <a16:creationId xmlns:a16="http://schemas.microsoft.com/office/drawing/2014/main" id="{DBA2807D-4E94-E984-06D8-C465551AC70B}"/>
              </a:ext>
            </a:extLst>
          </p:cNvPr>
          <p:cNvPicPr>
            <a:picLocks noChangeAspect="1"/>
          </p:cNvPicPr>
          <p:nvPr/>
        </p:nvPicPr>
        <p:blipFill>
          <a:blip r:embed="rId5"/>
          <a:stretch>
            <a:fillRect/>
          </a:stretch>
        </p:blipFill>
        <p:spPr>
          <a:xfrm>
            <a:off x="6181841" y="3543037"/>
            <a:ext cx="3766691" cy="3102637"/>
          </a:xfrm>
          <a:prstGeom prst="rect">
            <a:avLst/>
          </a:prstGeom>
        </p:spPr>
      </p:pic>
      <p:pic>
        <p:nvPicPr>
          <p:cNvPr id="11" name="Picture 10">
            <a:extLst>
              <a:ext uri="{FF2B5EF4-FFF2-40B4-BE49-F238E27FC236}">
                <a16:creationId xmlns:a16="http://schemas.microsoft.com/office/drawing/2014/main" id="{956CBC31-5BE0-DD31-B27C-CA03412FE91E}"/>
              </a:ext>
            </a:extLst>
          </p:cNvPr>
          <p:cNvPicPr>
            <a:picLocks noChangeAspect="1"/>
          </p:cNvPicPr>
          <p:nvPr/>
        </p:nvPicPr>
        <p:blipFill>
          <a:blip r:embed="rId6"/>
          <a:stretch>
            <a:fillRect/>
          </a:stretch>
        </p:blipFill>
        <p:spPr>
          <a:xfrm>
            <a:off x="546833" y="5079882"/>
            <a:ext cx="3975205" cy="1649919"/>
          </a:xfrm>
          <a:prstGeom prst="rect">
            <a:avLst/>
          </a:prstGeom>
        </p:spPr>
      </p:pic>
    </p:spTree>
    <p:extLst>
      <p:ext uri="{BB962C8B-B14F-4D97-AF65-F5344CB8AC3E}">
        <p14:creationId xmlns:p14="http://schemas.microsoft.com/office/powerpoint/2010/main" val="14527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Broker Scalability</a:t>
            </a:r>
          </a:p>
        </p:txBody>
      </p:sp>
      <p:pic>
        <p:nvPicPr>
          <p:cNvPr id="6" name="Graphic 5" descr="Factory outline">
            <a:extLst>
              <a:ext uri="{FF2B5EF4-FFF2-40B4-BE49-F238E27FC236}">
                <a16:creationId xmlns:a16="http://schemas.microsoft.com/office/drawing/2014/main" id="{A919933A-1246-846D-7BA3-C4249570F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6150" y="2006453"/>
            <a:ext cx="783626" cy="783626"/>
          </a:xfrm>
          <a:prstGeom prst="rect">
            <a:avLst/>
          </a:prstGeom>
        </p:spPr>
      </p:pic>
      <p:grpSp>
        <p:nvGrpSpPr>
          <p:cNvPr id="10" name="Group 9">
            <a:extLst>
              <a:ext uri="{FF2B5EF4-FFF2-40B4-BE49-F238E27FC236}">
                <a16:creationId xmlns:a16="http://schemas.microsoft.com/office/drawing/2014/main" id="{7D614EBC-480B-234D-866B-777ABE3F75FC}"/>
              </a:ext>
            </a:extLst>
          </p:cNvPr>
          <p:cNvGrpSpPr/>
          <p:nvPr/>
        </p:nvGrpSpPr>
        <p:grpSpPr>
          <a:xfrm>
            <a:off x="6099808" y="2232437"/>
            <a:ext cx="1042787" cy="1042787"/>
            <a:chOff x="3774715" y="3284768"/>
            <a:chExt cx="1042787" cy="1042787"/>
          </a:xfrm>
        </p:grpSpPr>
        <p:pic>
          <p:nvPicPr>
            <p:cNvPr id="8" name="Graphic 7" descr="Cloud outline">
              <a:extLst>
                <a:ext uri="{FF2B5EF4-FFF2-40B4-BE49-F238E27FC236}">
                  <a16:creationId xmlns:a16="http://schemas.microsoft.com/office/drawing/2014/main" id="{6726FEE8-53CA-8842-2FE8-A4BABFEAB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4715" y="3284768"/>
              <a:ext cx="1042787" cy="1042787"/>
            </a:xfrm>
            <a:prstGeom prst="rect">
              <a:avLst/>
            </a:prstGeom>
          </p:spPr>
        </p:pic>
        <p:sp>
          <p:nvSpPr>
            <p:cNvPr id="9" name="TextBox 8">
              <a:extLst>
                <a:ext uri="{FF2B5EF4-FFF2-40B4-BE49-F238E27FC236}">
                  <a16:creationId xmlns:a16="http://schemas.microsoft.com/office/drawing/2014/main" id="{529A7CE5-2C48-8527-17AA-AA1985F9697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4" name="Group 3">
            <a:extLst>
              <a:ext uri="{FF2B5EF4-FFF2-40B4-BE49-F238E27FC236}">
                <a16:creationId xmlns:a16="http://schemas.microsoft.com/office/drawing/2014/main" id="{81723074-207A-DDA2-7187-5659767F3BA0}"/>
              </a:ext>
            </a:extLst>
          </p:cNvPr>
          <p:cNvGrpSpPr/>
          <p:nvPr/>
        </p:nvGrpSpPr>
        <p:grpSpPr>
          <a:xfrm>
            <a:off x="7906194" y="1177834"/>
            <a:ext cx="1042787" cy="1042787"/>
            <a:chOff x="3774715" y="3284768"/>
            <a:chExt cx="1042787" cy="1042787"/>
          </a:xfrm>
        </p:grpSpPr>
        <p:pic>
          <p:nvPicPr>
            <p:cNvPr id="11" name="Graphic 10" descr="Cloud outline">
              <a:extLst>
                <a:ext uri="{FF2B5EF4-FFF2-40B4-BE49-F238E27FC236}">
                  <a16:creationId xmlns:a16="http://schemas.microsoft.com/office/drawing/2014/main" id="{39B45826-BAA4-FEC6-BF0A-631E3AC6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2" name="TextBox 11">
              <a:extLst>
                <a:ext uri="{FF2B5EF4-FFF2-40B4-BE49-F238E27FC236}">
                  <a16:creationId xmlns:a16="http://schemas.microsoft.com/office/drawing/2014/main" id="{11F49502-C6A2-3CBC-1DD2-AA79B07F881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13" name="Group 12">
            <a:extLst>
              <a:ext uri="{FF2B5EF4-FFF2-40B4-BE49-F238E27FC236}">
                <a16:creationId xmlns:a16="http://schemas.microsoft.com/office/drawing/2014/main" id="{3D4E9089-A432-8544-1524-E65E80511520}"/>
              </a:ext>
            </a:extLst>
          </p:cNvPr>
          <p:cNvGrpSpPr/>
          <p:nvPr/>
        </p:nvGrpSpPr>
        <p:grpSpPr>
          <a:xfrm>
            <a:off x="10222707" y="2192969"/>
            <a:ext cx="1042787" cy="1042787"/>
            <a:chOff x="3774715" y="3284768"/>
            <a:chExt cx="1042787" cy="1042787"/>
          </a:xfrm>
        </p:grpSpPr>
        <p:pic>
          <p:nvPicPr>
            <p:cNvPr id="14" name="Graphic 13" descr="Cloud outline">
              <a:extLst>
                <a:ext uri="{FF2B5EF4-FFF2-40B4-BE49-F238E27FC236}">
                  <a16:creationId xmlns:a16="http://schemas.microsoft.com/office/drawing/2014/main" id="{AF882354-91D8-17CB-C22D-976D14435A1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5" name="TextBox 14">
              <a:extLst>
                <a:ext uri="{FF2B5EF4-FFF2-40B4-BE49-F238E27FC236}">
                  <a16:creationId xmlns:a16="http://schemas.microsoft.com/office/drawing/2014/main" id="{F0A70E5D-26A8-D6B5-639D-4FEE05D8DCDD}"/>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pic>
        <p:nvPicPr>
          <p:cNvPr id="16" name="Graphic 15" descr="Factory outline">
            <a:extLst>
              <a:ext uri="{FF2B5EF4-FFF2-40B4-BE49-F238E27FC236}">
                <a16:creationId xmlns:a16="http://schemas.microsoft.com/office/drawing/2014/main" id="{CDC16C2F-79B4-C095-6097-B504272E9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5327" y="3482719"/>
            <a:ext cx="783626" cy="783626"/>
          </a:xfrm>
          <a:prstGeom prst="rect">
            <a:avLst/>
          </a:prstGeom>
        </p:spPr>
      </p:pic>
      <p:grpSp>
        <p:nvGrpSpPr>
          <p:cNvPr id="17" name="Group 16">
            <a:extLst>
              <a:ext uri="{FF2B5EF4-FFF2-40B4-BE49-F238E27FC236}">
                <a16:creationId xmlns:a16="http://schemas.microsoft.com/office/drawing/2014/main" id="{12B963B4-FDBF-A754-933E-1767BE727B59}"/>
              </a:ext>
            </a:extLst>
          </p:cNvPr>
          <p:cNvGrpSpPr/>
          <p:nvPr/>
        </p:nvGrpSpPr>
        <p:grpSpPr>
          <a:xfrm>
            <a:off x="10421884" y="3669235"/>
            <a:ext cx="1042787" cy="1042787"/>
            <a:chOff x="3774715" y="3284768"/>
            <a:chExt cx="1042787" cy="1042787"/>
          </a:xfrm>
        </p:grpSpPr>
        <p:pic>
          <p:nvPicPr>
            <p:cNvPr id="18" name="Graphic 17" descr="Cloud outline">
              <a:extLst>
                <a:ext uri="{FF2B5EF4-FFF2-40B4-BE49-F238E27FC236}">
                  <a16:creationId xmlns:a16="http://schemas.microsoft.com/office/drawing/2014/main" id="{E9BDB7A0-ADD0-17F2-39FA-EDF3C1A2AC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9" name="TextBox 18">
              <a:extLst>
                <a:ext uri="{FF2B5EF4-FFF2-40B4-BE49-F238E27FC236}">
                  <a16:creationId xmlns:a16="http://schemas.microsoft.com/office/drawing/2014/main" id="{A951FE0E-7666-7738-6611-6E005F117F1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45" name="Straight Connector 44">
            <a:extLst>
              <a:ext uri="{FF2B5EF4-FFF2-40B4-BE49-F238E27FC236}">
                <a16:creationId xmlns:a16="http://schemas.microsoft.com/office/drawing/2014/main" id="{D4A53A85-EC80-24D0-79B7-67562A8CB004}"/>
              </a:ext>
            </a:extLst>
          </p:cNvPr>
          <p:cNvCxnSpPr>
            <a:cxnSpLocks/>
          </p:cNvCxnSpPr>
          <p:nvPr/>
        </p:nvCxnSpPr>
        <p:spPr>
          <a:xfrm flipH="1">
            <a:off x="6877892" y="2006453"/>
            <a:ext cx="1121145" cy="53799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B50731-E0B1-86C7-8253-7C2A116B626E}"/>
              </a:ext>
            </a:extLst>
          </p:cNvPr>
          <p:cNvCxnSpPr>
            <a:cxnSpLocks/>
          </p:cNvCxnSpPr>
          <p:nvPr/>
        </p:nvCxnSpPr>
        <p:spPr>
          <a:xfrm>
            <a:off x="8899054" y="1981964"/>
            <a:ext cx="1391500" cy="637081"/>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353927-8C02-02E0-956D-59A07837A1DB}"/>
              </a:ext>
            </a:extLst>
          </p:cNvPr>
          <p:cNvCxnSpPr>
            <a:cxnSpLocks/>
          </p:cNvCxnSpPr>
          <p:nvPr/>
        </p:nvCxnSpPr>
        <p:spPr>
          <a:xfrm>
            <a:off x="8557268" y="2045376"/>
            <a:ext cx="2067652" cy="191956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B6C81-6C6E-90C6-B02B-E50501742E2C}"/>
              </a:ext>
            </a:extLst>
          </p:cNvPr>
          <p:cNvCxnSpPr>
            <a:cxnSpLocks/>
          </p:cNvCxnSpPr>
          <p:nvPr/>
        </p:nvCxnSpPr>
        <p:spPr>
          <a:xfrm>
            <a:off x="7660027" y="3874532"/>
            <a:ext cx="0" cy="125448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9" name="Graphic 58" descr="Server outline">
            <a:extLst>
              <a:ext uri="{FF2B5EF4-FFF2-40B4-BE49-F238E27FC236}">
                <a16:creationId xmlns:a16="http://schemas.microsoft.com/office/drawing/2014/main" id="{473B56CB-5365-5585-8643-D32E15F650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8909" y="3069042"/>
            <a:ext cx="588489" cy="588489"/>
          </a:xfrm>
          <a:prstGeom prst="rect">
            <a:avLst/>
          </a:prstGeom>
        </p:spPr>
      </p:pic>
      <p:grpSp>
        <p:nvGrpSpPr>
          <p:cNvPr id="60" name="Group 59">
            <a:extLst>
              <a:ext uri="{FF2B5EF4-FFF2-40B4-BE49-F238E27FC236}">
                <a16:creationId xmlns:a16="http://schemas.microsoft.com/office/drawing/2014/main" id="{94F7BBAA-962D-D839-E5EE-FBBEF5E3D036}"/>
              </a:ext>
            </a:extLst>
          </p:cNvPr>
          <p:cNvGrpSpPr/>
          <p:nvPr/>
        </p:nvGrpSpPr>
        <p:grpSpPr>
          <a:xfrm>
            <a:off x="7970422" y="2942521"/>
            <a:ext cx="2309327" cy="1876723"/>
            <a:chOff x="7530034" y="4542825"/>
            <a:chExt cx="2309327" cy="1876723"/>
          </a:xfrm>
        </p:grpSpPr>
        <p:sp>
          <p:nvSpPr>
            <p:cNvPr id="61" name="TextBox 60">
              <a:extLst>
                <a:ext uri="{FF2B5EF4-FFF2-40B4-BE49-F238E27FC236}">
                  <a16:creationId xmlns:a16="http://schemas.microsoft.com/office/drawing/2014/main" id="{0C58D5A5-B7AB-D43E-7657-9798BB9DC99C}"/>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cloud.broker.com</a:t>
              </a:r>
            </a:p>
          </p:txBody>
        </p:sp>
        <p:sp>
          <p:nvSpPr>
            <p:cNvPr id="62" name="TextBox 61">
              <a:extLst>
                <a:ext uri="{FF2B5EF4-FFF2-40B4-BE49-F238E27FC236}">
                  <a16:creationId xmlns:a16="http://schemas.microsoft.com/office/drawing/2014/main" id="{D5972E1E-E3A7-BD40-EC04-7B54182EE38C}"/>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Site/1/Machine/2/Status</a:t>
              </a:r>
            </a:p>
          </p:txBody>
        </p:sp>
        <p:sp>
          <p:nvSpPr>
            <p:cNvPr id="63" name="TextBox 62">
              <a:extLst>
                <a:ext uri="{FF2B5EF4-FFF2-40B4-BE49-F238E27FC236}">
                  <a16:creationId xmlns:a16="http://schemas.microsoft.com/office/drawing/2014/main" id="{3DAFBE5B-BF4C-EA9A-D1E3-13A02ED4555B}"/>
                </a:ext>
              </a:extLst>
            </p:cNvPr>
            <p:cNvSpPr txBox="1"/>
            <p:nvPr/>
          </p:nvSpPr>
          <p:spPr>
            <a:xfrm>
              <a:off x="7530039" y="5249997"/>
              <a:ext cx="2309319" cy="1169551"/>
            </a:xfrm>
            <a:prstGeom prst="rect">
              <a:avLst/>
            </a:prstGeom>
            <a:noFill/>
            <a:ln>
              <a:noFill/>
            </a:ln>
          </p:spPr>
          <p:txBody>
            <a:bodyPr wrap="square" rtlCol="0">
              <a:spAutoFit/>
            </a:bodyPr>
            <a:lstStyle/>
            <a:p>
              <a:r>
                <a:rPr lang="en-US" sz="1000" dirty="0">
                  <a:solidFill>
                    <a:srgbClr val="7030A0"/>
                  </a:solidFill>
                </a:rPr>
                <a:t>Data:</a:t>
              </a:r>
            </a:p>
            <a:p>
              <a:r>
                <a:rPr lang="en-US" sz="1000" dirty="0">
                  <a:solidFill>
                    <a:srgbClr val="7030A0"/>
                  </a:solidFill>
                </a:rPr>
                <a:t>{ </a:t>
              </a:r>
            </a:p>
            <a:p>
              <a:r>
                <a:rPr lang="en-US" sz="1000" dirty="0">
                  <a:solidFill>
                    <a:srgbClr val="7030A0"/>
                  </a:solidFill>
                </a:rPr>
                <a:t>  ‘status’: ‘running’,</a:t>
              </a:r>
            </a:p>
            <a:p>
              <a:r>
                <a:rPr lang="en-US" sz="1000" dirty="0">
                  <a:solidFill>
                    <a:srgbClr val="7030A0"/>
                  </a:solidFill>
                </a:rPr>
                <a:t>  ‘ppm’: 12.32,</a:t>
              </a:r>
            </a:p>
            <a:p>
              <a:r>
                <a:rPr lang="en-US" sz="1000" dirty="0">
                  <a:solidFill>
                    <a:srgbClr val="7030A0"/>
                  </a:solidFill>
                </a:rPr>
                <a:t>  ‘uptime: ‘3:54:21’</a:t>
              </a:r>
            </a:p>
            <a:p>
              <a:r>
                <a:rPr lang="en-US" sz="1000" dirty="0">
                  <a:solidFill>
                    <a:srgbClr val="7030A0"/>
                  </a:solidFill>
                </a:rPr>
                <a:t>  …</a:t>
              </a:r>
            </a:p>
            <a:p>
              <a:r>
                <a:rPr lang="en-US" sz="1000" dirty="0">
                  <a:solidFill>
                    <a:srgbClr val="7030A0"/>
                  </a:solidFill>
                </a:rPr>
                <a:t>}</a:t>
              </a:r>
            </a:p>
          </p:txBody>
        </p:sp>
        <p:sp>
          <p:nvSpPr>
            <p:cNvPr id="64" name="TextBox 63">
              <a:extLst>
                <a:ext uri="{FF2B5EF4-FFF2-40B4-BE49-F238E27FC236}">
                  <a16:creationId xmlns:a16="http://schemas.microsoft.com/office/drawing/2014/main" id="{5F0B3C8B-7562-FE48-7883-F753D97B3EB4}"/>
                </a:ext>
              </a:extLst>
            </p:cNvPr>
            <p:cNvSpPr txBox="1"/>
            <p:nvPr/>
          </p:nvSpPr>
          <p:spPr>
            <a:xfrm>
              <a:off x="7530034" y="4542825"/>
              <a:ext cx="2309321" cy="246221"/>
            </a:xfrm>
            <a:prstGeom prst="rect">
              <a:avLst/>
            </a:prstGeom>
            <a:noFill/>
          </p:spPr>
          <p:txBody>
            <a:bodyPr wrap="square" rtlCol="0">
              <a:spAutoFit/>
            </a:bodyPr>
            <a:lstStyle/>
            <a:p>
              <a:r>
                <a:rPr lang="en-US" sz="1000" u="sng" dirty="0"/>
                <a:t>Subscribe</a:t>
              </a:r>
            </a:p>
          </p:txBody>
        </p:sp>
      </p:grpSp>
      <p:sp>
        <p:nvSpPr>
          <p:cNvPr id="68" name="TextBox 67">
            <a:extLst>
              <a:ext uri="{FF2B5EF4-FFF2-40B4-BE49-F238E27FC236}">
                <a16:creationId xmlns:a16="http://schemas.microsoft.com/office/drawing/2014/main" id="{F118DC66-347A-072C-33C2-9E4946CFBCE8}"/>
              </a:ext>
            </a:extLst>
          </p:cNvPr>
          <p:cNvSpPr txBox="1"/>
          <p:nvPr/>
        </p:nvSpPr>
        <p:spPr>
          <a:xfrm>
            <a:off x="10273438" y="1779294"/>
            <a:ext cx="1209339" cy="276999"/>
          </a:xfrm>
          <a:prstGeom prst="rect">
            <a:avLst/>
          </a:prstGeom>
          <a:noFill/>
        </p:spPr>
        <p:txBody>
          <a:bodyPr wrap="square" rtlCol="0">
            <a:spAutoFit/>
          </a:bodyPr>
          <a:lstStyle/>
          <a:p>
            <a:pPr algn="ctr"/>
            <a:r>
              <a:rPr lang="en-US" sz="1200" dirty="0"/>
              <a:t>Site 2</a:t>
            </a:r>
          </a:p>
        </p:txBody>
      </p:sp>
      <p:sp>
        <p:nvSpPr>
          <p:cNvPr id="69" name="TextBox 68">
            <a:extLst>
              <a:ext uri="{FF2B5EF4-FFF2-40B4-BE49-F238E27FC236}">
                <a16:creationId xmlns:a16="http://schemas.microsoft.com/office/drawing/2014/main" id="{4BFCA36C-566C-D761-7D7A-BA72A7D6FA1B}"/>
              </a:ext>
            </a:extLst>
          </p:cNvPr>
          <p:cNvSpPr txBox="1"/>
          <p:nvPr/>
        </p:nvSpPr>
        <p:spPr>
          <a:xfrm>
            <a:off x="5654057" y="1923820"/>
            <a:ext cx="1209339" cy="276999"/>
          </a:xfrm>
          <a:prstGeom prst="rect">
            <a:avLst/>
          </a:prstGeom>
          <a:noFill/>
        </p:spPr>
        <p:txBody>
          <a:bodyPr wrap="square" rtlCol="0">
            <a:spAutoFit/>
          </a:bodyPr>
          <a:lstStyle/>
          <a:p>
            <a:pPr algn="ctr"/>
            <a:r>
              <a:rPr lang="en-US" sz="1200" dirty="0"/>
              <a:t>Site 1</a:t>
            </a:r>
          </a:p>
        </p:txBody>
      </p:sp>
      <p:sp>
        <p:nvSpPr>
          <p:cNvPr id="70" name="TextBox 69">
            <a:extLst>
              <a:ext uri="{FF2B5EF4-FFF2-40B4-BE49-F238E27FC236}">
                <a16:creationId xmlns:a16="http://schemas.microsoft.com/office/drawing/2014/main" id="{86D5D85C-5353-C431-B1FC-1919A17F3881}"/>
              </a:ext>
            </a:extLst>
          </p:cNvPr>
          <p:cNvSpPr txBox="1"/>
          <p:nvPr/>
        </p:nvSpPr>
        <p:spPr>
          <a:xfrm>
            <a:off x="10357801" y="3382795"/>
            <a:ext cx="1209339" cy="276999"/>
          </a:xfrm>
          <a:prstGeom prst="rect">
            <a:avLst/>
          </a:prstGeom>
          <a:noFill/>
        </p:spPr>
        <p:txBody>
          <a:bodyPr wrap="square" rtlCol="0">
            <a:spAutoFit/>
          </a:bodyPr>
          <a:lstStyle/>
          <a:p>
            <a:pPr algn="ctr"/>
            <a:r>
              <a:rPr lang="en-US" sz="1200" dirty="0"/>
              <a:t>Site 3</a:t>
            </a:r>
          </a:p>
        </p:txBody>
      </p:sp>
      <p:cxnSp>
        <p:nvCxnSpPr>
          <p:cNvPr id="74" name="Straight Connector 73">
            <a:extLst>
              <a:ext uri="{FF2B5EF4-FFF2-40B4-BE49-F238E27FC236}">
                <a16:creationId xmlns:a16="http://schemas.microsoft.com/office/drawing/2014/main" id="{22BB8D26-5307-9615-D5D2-0930CB750682}"/>
              </a:ext>
            </a:extLst>
          </p:cNvPr>
          <p:cNvCxnSpPr>
            <a:cxnSpLocks/>
          </p:cNvCxnSpPr>
          <p:nvPr/>
        </p:nvCxnSpPr>
        <p:spPr>
          <a:xfrm flipH="1">
            <a:off x="7660027" y="2069098"/>
            <a:ext cx="631167" cy="99994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515234C-D461-E2B1-2F1F-0DE911695E0E}"/>
              </a:ext>
            </a:extLst>
          </p:cNvPr>
          <p:cNvSpPr txBox="1"/>
          <p:nvPr/>
        </p:nvSpPr>
        <p:spPr>
          <a:xfrm>
            <a:off x="6379605" y="5789534"/>
            <a:ext cx="2872118" cy="246221"/>
          </a:xfrm>
          <a:prstGeom prst="rect">
            <a:avLst/>
          </a:prstGeom>
          <a:noFill/>
        </p:spPr>
        <p:txBody>
          <a:bodyPr wrap="square" rtlCol="0">
            <a:spAutoFit/>
          </a:bodyPr>
          <a:lstStyle/>
          <a:p>
            <a:r>
              <a:rPr lang="en-US" sz="1000" dirty="0">
                <a:solidFill>
                  <a:srgbClr val="C00000"/>
                </a:solidFill>
              </a:rPr>
              <a:t>https://web.portal.com/site/1/machine/2/status</a:t>
            </a:r>
          </a:p>
        </p:txBody>
      </p:sp>
      <p:sp>
        <p:nvSpPr>
          <p:cNvPr id="84" name="Text Placeholder 3">
            <a:extLst>
              <a:ext uri="{FF2B5EF4-FFF2-40B4-BE49-F238E27FC236}">
                <a16:creationId xmlns:a16="http://schemas.microsoft.com/office/drawing/2014/main" id="{EB5179CF-2773-089D-D065-E63D545FA341}"/>
              </a:ext>
            </a:extLst>
          </p:cNvPr>
          <p:cNvSpPr>
            <a:spLocks noGrp="1"/>
          </p:cNvSpPr>
          <p:nvPr>
            <p:ph type="body" sz="quarter" idx="15"/>
          </p:nvPr>
        </p:nvSpPr>
        <p:spPr>
          <a:xfrm>
            <a:off x="2" y="1091783"/>
            <a:ext cx="5202168" cy="4902509"/>
          </a:xfrm>
        </p:spPr>
        <p:txBody>
          <a:bodyPr/>
          <a:lstStyle/>
          <a:p>
            <a:r>
              <a:rPr lang="en-US" sz="1400" dirty="0"/>
              <a:t>Broker-to-broker communications and cloud hosted brokers facilitate distributed, scalable connectivity</a:t>
            </a:r>
          </a:p>
          <a:p>
            <a:endParaRPr lang="en-US" sz="1400" dirty="0"/>
          </a:p>
          <a:p>
            <a:r>
              <a:rPr lang="en-US" sz="1400" dirty="0"/>
              <a:t>Formalize topic naming and hierarchy (“namespaces”) to organize site, machine and component level data</a:t>
            </a:r>
          </a:p>
          <a:p>
            <a:endParaRPr lang="en-US" sz="1400" dirty="0"/>
          </a:p>
          <a:p>
            <a:r>
              <a:rPr lang="en-US" sz="1400" dirty="0"/>
              <a:t>Web service can be introduced for external access</a:t>
            </a:r>
          </a:p>
        </p:txBody>
      </p:sp>
      <p:pic>
        <p:nvPicPr>
          <p:cNvPr id="85" name="Graphic 84" descr="Factory outline">
            <a:extLst>
              <a:ext uri="{FF2B5EF4-FFF2-40B4-BE49-F238E27FC236}">
                <a16:creationId xmlns:a16="http://schemas.microsoft.com/office/drawing/2014/main" id="{5F8D8F00-882E-C30A-D92C-A82525F3F7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2675" y="1986852"/>
            <a:ext cx="783626" cy="783626"/>
          </a:xfrm>
          <a:prstGeom prst="rect">
            <a:avLst/>
          </a:prstGeom>
        </p:spPr>
      </p:pic>
      <p:sp>
        <p:nvSpPr>
          <p:cNvPr id="93" name="TextBox 92">
            <a:extLst>
              <a:ext uri="{FF2B5EF4-FFF2-40B4-BE49-F238E27FC236}">
                <a16:creationId xmlns:a16="http://schemas.microsoft.com/office/drawing/2014/main" id="{0AD712EA-DFF4-B74A-14BA-519E75BFA5F6}"/>
              </a:ext>
            </a:extLst>
          </p:cNvPr>
          <p:cNvSpPr txBox="1"/>
          <p:nvPr/>
        </p:nvSpPr>
        <p:spPr>
          <a:xfrm>
            <a:off x="7713270" y="1181571"/>
            <a:ext cx="1302817" cy="246221"/>
          </a:xfrm>
          <a:prstGeom prst="rect">
            <a:avLst/>
          </a:prstGeom>
          <a:noFill/>
        </p:spPr>
        <p:txBody>
          <a:bodyPr wrap="square" rtlCol="0">
            <a:spAutoFit/>
          </a:bodyPr>
          <a:lstStyle/>
          <a:p>
            <a:pPr algn="ctr"/>
            <a:r>
              <a:rPr lang="en-US" sz="1000" dirty="0">
                <a:solidFill>
                  <a:srgbClr val="C00000"/>
                </a:solidFill>
              </a:rPr>
              <a:t>cloud.broker.com</a:t>
            </a:r>
          </a:p>
        </p:txBody>
      </p:sp>
      <p:grpSp>
        <p:nvGrpSpPr>
          <p:cNvPr id="101" name="Group 100">
            <a:extLst>
              <a:ext uri="{FF2B5EF4-FFF2-40B4-BE49-F238E27FC236}">
                <a16:creationId xmlns:a16="http://schemas.microsoft.com/office/drawing/2014/main" id="{D2A9519C-70DA-B8EF-837E-4048B83CF118}"/>
              </a:ext>
            </a:extLst>
          </p:cNvPr>
          <p:cNvGrpSpPr/>
          <p:nvPr/>
        </p:nvGrpSpPr>
        <p:grpSpPr>
          <a:xfrm>
            <a:off x="7526981" y="5051967"/>
            <a:ext cx="783625" cy="783625"/>
            <a:chOff x="8054387" y="5360193"/>
            <a:chExt cx="783625" cy="783625"/>
          </a:xfrm>
        </p:grpSpPr>
        <p:pic>
          <p:nvPicPr>
            <p:cNvPr id="7" name="Graphic 6" descr="Tablet outline">
              <a:extLst>
                <a:ext uri="{FF2B5EF4-FFF2-40B4-BE49-F238E27FC236}">
                  <a16:creationId xmlns:a16="http://schemas.microsoft.com/office/drawing/2014/main" id="{9CAAC422-E69D-143E-A2FE-4D2891F9FF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4387" y="5360193"/>
              <a:ext cx="783625" cy="783625"/>
            </a:xfrm>
            <a:prstGeom prst="rect">
              <a:avLst/>
            </a:prstGeom>
          </p:spPr>
        </p:pic>
        <p:pic>
          <p:nvPicPr>
            <p:cNvPr id="97" name="Graphic 96" descr="Gantt Chart outline">
              <a:extLst>
                <a:ext uri="{FF2B5EF4-FFF2-40B4-BE49-F238E27FC236}">
                  <a16:creationId xmlns:a16="http://schemas.microsoft.com/office/drawing/2014/main" id="{1E5C15F5-FEEA-F431-BA23-AA6B258919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5503" y="5560738"/>
              <a:ext cx="374244" cy="374244"/>
            </a:xfrm>
            <a:prstGeom prst="rect">
              <a:avLst/>
            </a:prstGeom>
          </p:spPr>
        </p:pic>
      </p:grpSp>
      <p:grpSp>
        <p:nvGrpSpPr>
          <p:cNvPr id="100" name="Group 99">
            <a:extLst>
              <a:ext uri="{FF2B5EF4-FFF2-40B4-BE49-F238E27FC236}">
                <a16:creationId xmlns:a16="http://schemas.microsoft.com/office/drawing/2014/main" id="{9B8A6767-8869-E0F8-DD8E-B5F90CDC52A2}"/>
              </a:ext>
            </a:extLst>
          </p:cNvPr>
          <p:cNvGrpSpPr/>
          <p:nvPr/>
        </p:nvGrpSpPr>
        <p:grpSpPr>
          <a:xfrm>
            <a:off x="6991437" y="5129020"/>
            <a:ext cx="636102" cy="636102"/>
            <a:chOff x="7527994" y="5487393"/>
            <a:chExt cx="636102" cy="636102"/>
          </a:xfrm>
        </p:grpSpPr>
        <p:pic>
          <p:nvPicPr>
            <p:cNvPr id="119" name="Graphic 118" descr="Smart Phone outline">
              <a:extLst>
                <a:ext uri="{FF2B5EF4-FFF2-40B4-BE49-F238E27FC236}">
                  <a16:creationId xmlns:a16="http://schemas.microsoft.com/office/drawing/2014/main" id="{FCAD8C32-FD55-9B7E-9D0A-D9FF4C6E8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7994" y="5487393"/>
              <a:ext cx="636102" cy="636102"/>
            </a:xfrm>
            <a:prstGeom prst="rect">
              <a:avLst/>
            </a:prstGeom>
          </p:spPr>
        </p:pic>
        <p:pic>
          <p:nvPicPr>
            <p:cNvPr id="99" name="Graphic 98" descr="Pie chart outline">
              <a:extLst>
                <a:ext uri="{FF2B5EF4-FFF2-40B4-BE49-F238E27FC236}">
                  <a16:creationId xmlns:a16="http://schemas.microsoft.com/office/drawing/2014/main" id="{94D13A0D-1BC3-4697-822B-559DE44E63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0698" y="5703994"/>
              <a:ext cx="203807" cy="203807"/>
            </a:xfrm>
            <a:prstGeom prst="rect">
              <a:avLst/>
            </a:prstGeom>
          </p:spPr>
        </p:pic>
      </p:grpSp>
      <p:pic>
        <p:nvPicPr>
          <p:cNvPr id="104" name="Graphic 103" descr="Robot Hand outline">
            <a:extLst>
              <a:ext uri="{FF2B5EF4-FFF2-40B4-BE49-F238E27FC236}">
                <a16:creationId xmlns:a16="http://schemas.microsoft.com/office/drawing/2014/main" id="{04DF46DD-198E-2CD0-BCC8-E76CC8D2ED6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8635" y="2251361"/>
            <a:ext cx="311678" cy="309482"/>
          </a:xfrm>
          <a:prstGeom prst="rect">
            <a:avLst/>
          </a:prstGeom>
        </p:spPr>
      </p:pic>
      <p:pic>
        <p:nvPicPr>
          <p:cNvPr id="107" name="Graphic 106" descr="Robot Hand outline">
            <a:extLst>
              <a:ext uri="{FF2B5EF4-FFF2-40B4-BE49-F238E27FC236}">
                <a16:creationId xmlns:a16="http://schemas.microsoft.com/office/drawing/2014/main" id="{D0896374-F7EB-DC91-0280-733ABCC842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05327" y="2599089"/>
            <a:ext cx="311678" cy="309482"/>
          </a:xfrm>
          <a:prstGeom prst="rect">
            <a:avLst/>
          </a:prstGeom>
        </p:spPr>
      </p:pic>
      <p:pic>
        <p:nvPicPr>
          <p:cNvPr id="108" name="Graphic 107" descr="Robot Hand outline">
            <a:extLst>
              <a:ext uri="{FF2B5EF4-FFF2-40B4-BE49-F238E27FC236}">
                <a16:creationId xmlns:a16="http://schemas.microsoft.com/office/drawing/2014/main" id="{6115EDC0-553B-ABD0-D2A2-3782C84E6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86612" y="2707428"/>
            <a:ext cx="311678" cy="309482"/>
          </a:xfrm>
          <a:prstGeom prst="rect">
            <a:avLst/>
          </a:prstGeom>
        </p:spPr>
      </p:pic>
      <p:sp>
        <p:nvSpPr>
          <p:cNvPr id="109" name="TextBox 108">
            <a:extLst>
              <a:ext uri="{FF2B5EF4-FFF2-40B4-BE49-F238E27FC236}">
                <a16:creationId xmlns:a16="http://schemas.microsoft.com/office/drawing/2014/main" id="{7B048027-11BC-4072-6536-A38C4101CEDB}"/>
              </a:ext>
            </a:extLst>
          </p:cNvPr>
          <p:cNvSpPr txBox="1"/>
          <p:nvPr/>
        </p:nvSpPr>
        <p:spPr>
          <a:xfrm>
            <a:off x="5163565" y="2833510"/>
            <a:ext cx="438836" cy="246221"/>
          </a:xfrm>
          <a:prstGeom prst="rect">
            <a:avLst/>
          </a:prstGeom>
          <a:noFill/>
        </p:spPr>
        <p:txBody>
          <a:bodyPr wrap="square" rtlCol="0">
            <a:spAutoFit/>
          </a:bodyPr>
          <a:lstStyle/>
          <a:p>
            <a:pPr algn="ctr"/>
            <a:r>
              <a:rPr lang="en-US" sz="1000" dirty="0"/>
              <a:t>2</a:t>
            </a:r>
          </a:p>
        </p:txBody>
      </p:sp>
      <p:sp>
        <p:nvSpPr>
          <p:cNvPr id="110" name="TextBox 109">
            <a:extLst>
              <a:ext uri="{FF2B5EF4-FFF2-40B4-BE49-F238E27FC236}">
                <a16:creationId xmlns:a16="http://schemas.microsoft.com/office/drawing/2014/main" id="{BF784531-590C-BF8C-0691-FE0B14A40528}"/>
              </a:ext>
            </a:extLst>
          </p:cNvPr>
          <p:cNvSpPr txBox="1"/>
          <p:nvPr/>
        </p:nvSpPr>
        <p:spPr>
          <a:xfrm>
            <a:off x="5561285" y="2944341"/>
            <a:ext cx="438836" cy="246221"/>
          </a:xfrm>
          <a:prstGeom prst="rect">
            <a:avLst/>
          </a:prstGeom>
          <a:noFill/>
        </p:spPr>
        <p:txBody>
          <a:bodyPr wrap="square" rtlCol="0">
            <a:spAutoFit/>
          </a:bodyPr>
          <a:lstStyle/>
          <a:p>
            <a:pPr algn="ctr"/>
            <a:r>
              <a:rPr lang="en-US" sz="1000" dirty="0"/>
              <a:t>3</a:t>
            </a:r>
          </a:p>
        </p:txBody>
      </p:sp>
      <p:sp>
        <p:nvSpPr>
          <p:cNvPr id="112" name="TextBox 111">
            <a:extLst>
              <a:ext uri="{FF2B5EF4-FFF2-40B4-BE49-F238E27FC236}">
                <a16:creationId xmlns:a16="http://schemas.microsoft.com/office/drawing/2014/main" id="{77680113-D86A-95FE-E6A0-2499695090B8}"/>
              </a:ext>
            </a:extLst>
          </p:cNvPr>
          <p:cNvSpPr txBox="1"/>
          <p:nvPr/>
        </p:nvSpPr>
        <p:spPr>
          <a:xfrm>
            <a:off x="5244090" y="2077708"/>
            <a:ext cx="438836" cy="246221"/>
          </a:xfrm>
          <a:prstGeom prst="rect">
            <a:avLst/>
          </a:prstGeom>
          <a:noFill/>
        </p:spPr>
        <p:txBody>
          <a:bodyPr wrap="square" rtlCol="0">
            <a:spAutoFit/>
          </a:bodyPr>
          <a:lstStyle/>
          <a:p>
            <a:pPr algn="ctr"/>
            <a:r>
              <a:rPr lang="en-US" sz="1000" dirty="0"/>
              <a:t>1</a:t>
            </a:r>
          </a:p>
        </p:txBody>
      </p:sp>
      <p:sp>
        <p:nvSpPr>
          <p:cNvPr id="114" name="TextBox 113">
            <a:extLst>
              <a:ext uri="{FF2B5EF4-FFF2-40B4-BE49-F238E27FC236}">
                <a16:creationId xmlns:a16="http://schemas.microsoft.com/office/drawing/2014/main" id="{1C3353BA-75BA-36A1-C950-068A85B66351}"/>
              </a:ext>
            </a:extLst>
          </p:cNvPr>
          <p:cNvSpPr txBox="1"/>
          <p:nvPr/>
        </p:nvSpPr>
        <p:spPr>
          <a:xfrm>
            <a:off x="6863396" y="3579753"/>
            <a:ext cx="1209339" cy="276999"/>
          </a:xfrm>
          <a:prstGeom prst="rect">
            <a:avLst/>
          </a:prstGeom>
          <a:noFill/>
        </p:spPr>
        <p:txBody>
          <a:bodyPr wrap="square" rtlCol="0">
            <a:spAutoFit/>
          </a:bodyPr>
          <a:lstStyle/>
          <a:p>
            <a:pPr algn="ctr"/>
            <a:r>
              <a:rPr lang="en-US" sz="1200" dirty="0"/>
              <a:t>Web server</a:t>
            </a:r>
          </a:p>
        </p:txBody>
      </p:sp>
    </p:spTree>
    <p:extLst>
      <p:ext uri="{BB962C8B-B14F-4D97-AF65-F5344CB8AC3E}">
        <p14:creationId xmlns:p14="http://schemas.microsoft.com/office/powerpoint/2010/main" val="226835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1 – 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Open MQTT Client of choice</a:t>
            </a:r>
          </a:p>
          <a:p>
            <a:r>
              <a:rPr lang="en-US" sz="1600" dirty="0"/>
              <a:t>Connect to iot.beckhoff.us:1883</a:t>
            </a:r>
          </a:p>
          <a:p>
            <a:pPr lvl="1"/>
            <a:r>
              <a:rPr lang="en-US" sz="1600" dirty="0"/>
              <a:t>Validate connection by subscribing to ‘#’ to see all incoming messages (there will be tons)</a:t>
            </a:r>
          </a:p>
          <a:p>
            <a:pPr lvl="1"/>
            <a:r>
              <a:rPr lang="en-US" sz="1600" dirty="0"/>
              <a:t>Unsubscribe from ‘#’ and subscribe to ‘nem_2024/#’</a:t>
            </a:r>
          </a:p>
          <a:p>
            <a:r>
              <a:rPr lang="en-US" sz="1600" dirty="0"/>
              <a:t>Reference and follow lab guide: [</a:t>
            </a:r>
            <a:r>
              <a:rPr lang="en-US" sz="1600" dirty="0" err="1"/>
              <a:t>tinyurl</a:t>
            </a:r>
            <a:r>
              <a:rPr lang="en-US" sz="1600" dirty="0"/>
              <a:t>]</a:t>
            </a:r>
          </a:p>
        </p:txBody>
      </p:sp>
    </p:spTree>
    <p:extLst>
      <p:ext uri="{BB962C8B-B14F-4D97-AF65-F5344CB8AC3E}">
        <p14:creationId xmlns:p14="http://schemas.microsoft.com/office/powerpoint/2010/main" val="2968570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ags/tag2.xml><?xml version="1.0" encoding="utf-8"?>
<p:tagLst xmlns:a="http://schemas.openxmlformats.org/drawingml/2006/main" xmlns:r="http://schemas.openxmlformats.org/officeDocument/2006/relationships" xmlns:p="http://schemas.openxmlformats.org/presentationml/2006/main">
  <p:tag name="MIO_GUID" val="c0cc159b-75e6-4e38-8161-94ad6fe0d54f"/>
  <p:tag name="MIO_EK" val="2684"/>
  <p:tag name="MIO_UPDATE" val="True"/>
  <p:tag name="MIO_VERSION" val="07.03.2016 13:38:12"/>
  <p:tag name="MIO_DBID" val="139B19AA-1930-4175-8724-E8A5ED7A2045"/>
  <p:tag name="MIO_LASTDOWNLOADED" val="04.05.2016 08:55:22"/>
  <p:tag name="MIO_OBJECTNAME" val="Cloud"/>
  <p:tag name="MIO_LASTEDITORNAME" val="Anja Scholte"/>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8B8A8C869DAC45A3308583CE5028F7" ma:contentTypeVersion="13" ma:contentTypeDescription="Create a new document." ma:contentTypeScope="" ma:versionID="76f635c9abd56161f8dd12e2b5b22287">
  <xsd:schema xmlns:xsd="http://www.w3.org/2001/XMLSchema" xmlns:xs="http://www.w3.org/2001/XMLSchema" xmlns:p="http://schemas.microsoft.com/office/2006/metadata/properties" xmlns:ns2="50554d83-e1eb-46cf-a385-a4b2f5d60db3" xmlns:ns3="48910432-6e73-4eb6-b47b-5c01b7c529a8" targetNamespace="http://schemas.microsoft.com/office/2006/metadata/properties" ma:root="true" ma:fieldsID="fb47922a711f3c40bfe604b9db53bda5" ns2:_="" ns3:_="">
    <xsd:import namespace="50554d83-e1eb-46cf-a385-a4b2f5d60db3"/>
    <xsd:import namespace="48910432-6e73-4eb6-b47b-5c01b7c529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54d83-e1eb-46cf-a385-a4b2f5d60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d50ce3-5cc2-4a5a-9430-b625d6ec44d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910432-6e73-4eb6-b47b-5c01b7c529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3f5048d-e608-4158-840c-57eba13568d3}" ma:internalName="TaxCatchAll" ma:showField="CatchAllData" ma:web="48910432-6e73-4eb6-b47b-5c01b7c529a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554d83-e1eb-46cf-a385-a4b2f5d60db3">
      <Terms xmlns="http://schemas.microsoft.com/office/infopath/2007/PartnerControls"/>
    </lcf76f155ced4ddcb4097134ff3c332f>
    <TaxCatchAll xmlns="48910432-6e73-4eb6-b47b-5c01b7c529a8" xsi:nil="true"/>
  </documentManagement>
</p:properties>
</file>

<file path=customXml/itemProps1.xml><?xml version="1.0" encoding="utf-8"?>
<ds:datastoreItem xmlns:ds="http://schemas.openxmlformats.org/officeDocument/2006/customXml" ds:itemID="{C5C5C3EA-BCF0-440A-9263-E2B5A6F26CCE}">
  <ds:schemaRefs>
    <ds:schemaRef ds:uri="48910432-6e73-4eb6-b47b-5c01b7c529a8"/>
    <ds:schemaRef ds:uri="50554d83-e1eb-46cf-a385-a4b2f5d60d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9510FD-5460-4883-A42B-0CDAFB33693F}">
  <ds:schemaRefs>
    <ds:schemaRef ds:uri="http://schemas.microsoft.com/sharepoint/v3/contenttype/forms"/>
  </ds:schemaRefs>
</ds:datastoreItem>
</file>

<file path=customXml/itemProps3.xml><?xml version="1.0" encoding="utf-8"?>
<ds:datastoreItem xmlns:ds="http://schemas.openxmlformats.org/officeDocument/2006/customXml" ds:itemID="{61F96E80-E3E3-4592-906C-959B0C62C11C}">
  <ds:schemaRefs>
    <ds:schemaRef ds:uri="48910432-6e73-4eb6-b47b-5c01b7c529a8"/>
    <ds:schemaRef ds:uri="50554d83-e1eb-46cf-a385-a4b2f5d60d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2034</Words>
  <Application>Microsoft Office PowerPoint</Application>
  <PresentationFormat>Widescreen</PresentationFormat>
  <Paragraphs>385</Paragraphs>
  <Slides>15</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-apple-system</vt:lpstr>
      <vt:lpstr>Arial</vt:lpstr>
      <vt:lpstr>Calibri</vt:lpstr>
      <vt:lpstr>Consolas</vt:lpstr>
      <vt:lpstr>Symbol</vt:lpstr>
      <vt:lpstr>Wingdings</vt:lpstr>
      <vt:lpstr>ヒラギノ角ゴ Pro W3</vt:lpstr>
      <vt:lpstr>Beckhoff Slide Master</vt:lpstr>
      <vt:lpstr>Beckhoff Slide Master</vt:lpstr>
      <vt:lpstr>TwinCAT Connectivity</vt:lpstr>
      <vt:lpstr>TwinCAT Connectivity Big Picture</vt:lpstr>
      <vt:lpstr>TwinCAT Connectivity IoT Functions</vt:lpstr>
      <vt:lpstr>TwinCAT Connectivity MQTT</vt:lpstr>
      <vt:lpstr>TwinCAT Connectivity Traditional MES Communication Model</vt:lpstr>
      <vt:lpstr>TwinCAT Connectivity Broker Pub/Sub Model</vt:lpstr>
      <vt:lpstr>TwinCAT Connectivity QoS and Retain</vt:lpstr>
      <vt:lpstr>TwinCAT Connectivity Broker Scalability</vt:lpstr>
      <vt:lpstr>TwinCAT Connectivity Lab 1 – MQTT</vt:lpstr>
      <vt:lpstr>TwinCAT Connectivity HTTP/REST</vt:lpstr>
      <vt:lpstr>TwinCAT Connectivity HTTP/REST</vt:lpstr>
      <vt:lpstr>TwinCAT Connectivity HTTP/REST</vt:lpstr>
      <vt:lpstr>TwinCAT Connectivity HTTP/REST Query Parameters</vt:lpstr>
      <vt:lpstr>TwinCAT Connectivity HTTP/REST – Exercises</vt:lpstr>
      <vt:lpstr>TwinCAT Connectivity Lab 2 – HTTP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IoT</dc:title>
  <dc:creator>Sven Goldstein</dc:creator>
  <cp:lastModifiedBy>Haris Awan</cp:lastModifiedBy>
  <cp:revision>256</cp:revision>
  <cp:lastPrinted>2016-06-28T12:26:43Z</cp:lastPrinted>
  <dcterms:created xsi:type="dcterms:W3CDTF">2019-03-04T12:28:34Z</dcterms:created>
  <dcterms:modified xsi:type="dcterms:W3CDTF">2024-08-19T14:47:27Z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0x0101002E8B8A8C869DAC45A3308583CE5028F7</vt:lpwstr>
  </property>
  <property fmtid="{D5CDD505-2E9C-101B-9397-08002B2CF9AE}" pid="3" name="MediaServiceImageTags">
    <vt:lpwstr/>
  </property>
</Properties>
</file>